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notesSlides/notesSlide10.xml" ContentType="application/vnd.openxmlformats-officedocument.presentationml.notesSlide+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handoutMasterIdLst>
    <p:handoutMasterId r:id="rId24"/>
  </p:handoutMasterIdLst>
  <p:sldIdLst>
    <p:sldId id="287" r:id="rId3"/>
    <p:sldId id="305" r:id="rId4"/>
    <p:sldId id="296" r:id="rId5"/>
    <p:sldId id="306" r:id="rId6"/>
    <p:sldId id="288" r:id="rId7"/>
    <p:sldId id="297" r:id="rId8"/>
    <p:sldId id="298" r:id="rId9"/>
    <p:sldId id="304" r:id="rId10"/>
    <p:sldId id="303" r:id="rId11"/>
    <p:sldId id="299" r:id="rId12"/>
    <p:sldId id="300" r:id="rId13"/>
    <p:sldId id="302" r:id="rId14"/>
    <p:sldId id="289" r:id="rId15"/>
    <p:sldId id="291" r:id="rId16"/>
    <p:sldId id="308" r:id="rId17"/>
    <p:sldId id="309" r:id="rId18"/>
    <p:sldId id="294" r:id="rId19"/>
    <p:sldId id="307" r:id="rId20"/>
    <p:sldId id="310" r:id="rId21"/>
    <p:sldId id="286" r:id="rId2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594B95"/>
    <a:srgbClr val="B6AED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7" autoAdjust="0"/>
    <p:restoredTop sz="75273" autoAdjust="0"/>
  </p:normalViewPr>
  <p:slideViewPr>
    <p:cSldViewPr snapToGrid="0">
      <p:cViewPr varScale="1">
        <p:scale>
          <a:sx n="64" d="100"/>
          <a:sy n="64" d="100"/>
        </p:scale>
        <p:origin x="-1446" y="-108"/>
      </p:cViewPr>
      <p:guideLst>
        <p:guide orient="horz" pos="2160"/>
        <p:guide pos="3840"/>
      </p:guideLst>
    </p:cSldViewPr>
  </p:slideViewPr>
  <p:outlineViewPr>
    <p:cViewPr>
      <p:scale>
        <a:sx n="33" d="100"/>
        <a:sy n="33" d="100"/>
      </p:scale>
      <p:origin x="6" y="0"/>
    </p:cViewPr>
  </p:outlineViewPr>
  <p:notesTextViewPr>
    <p:cViewPr>
      <p:scale>
        <a:sx n="1" d="1"/>
        <a:sy n="1" d="1"/>
      </p:scale>
      <p:origin x="0" y="0"/>
    </p:cViewPr>
  </p:notesTextViewPr>
  <p:notesViewPr>
    <p:cSldViewPr snapToGrid="0">
      <p:cViewPr varScale="1">
        <p:scale>
          <a:sx n="56" d="100"/>
          <a:sy n="56" d="100"/>
        </p:scale>
        <p:origin x="2856" y="7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Andres\Escritorio\San%20Mart&#237;n%20-%20Comparaci&#243;n.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Andres\Escritorio\SM%2015-16.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Adri&#225;n\Google%20Drive%20(acabello@unsam.edu.ar)\Informes%20Municipalidad\III%20Trimestre%202018\Exportaciones%20San%20Mart&#237;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AR"/>
  <c:chart>
    <c:plotArea>
      <c:layout>
        <c:manualLayout>
          <c:layoutTarget val="inner"/>
          <c:xMode val="edge"/>
          <c:yMode val="edge"/>
          <c:x val="0.46062330465531875"/>
          <c:y val="1.2281972746301923E-2"/>
          <c:w val="0.50896499509003557"/>
          <c:h val="0.87179498655030596"/>
        </c:manualLayout>
      </c:layout>
      <c:barChart>
        <c:barDir val="bar"/>
        <c:grouping val="clustered"/>
        <c:ser>
          <c:idx val="0"/>
          <c:order val="0"/>
          <c:tx>
            <c:strRef>
              <c:f>Hoja2!$E$2</c:f>
              <c:strCache>
                <c:ptCount val="1"/>
                <c:pt idx="0">
                  <c:v>Empleo</c:v>
                </c:pt>
              </c:strCache>
            </c:strRef>
          </c:tx>
          <c:spPr>
            <a:solidFill>
              <a:schemeClr val="accent3">
                <a:lumMod val="75000"/>
              </a:schemeClr>
            </a:solidFill>
          </c:spPr>
          <c:dLbls>
            <c:dLblPos val="ctr"/>
            <c:showVal val="1"/>
          </c:dLbls>
          <c:cat>
            <c:strRef>
              <c:f>Hoja2!$D$3:$D$23</c:f>
              <c:strCache>
                <c:ptCount val="21"/>
                <c:pt idx="0">
                  <c:v>Autopartes</c:v>
                </c:pt>
                <c:pt idx="1">
                  <c:v>Instrumentos médicos, ópticos y de precisión y relojes</c:v>
                </c:pt>
                <c:pt idx="2">
                  <c:v>Resto de equipos y máquinas eléctricas</c:v>
                </c:pt>
                <c:pt idx="3">
                  <c:v>Hilos y cables aislados</c:v>
                </c:pt>
                <c:pt idx="4">
                  <c:v>Aparatos de control y distribución de energía eléctrica</c:v>
                </c:pt>
                <c:pt idx="5">
                  <c:v>Motores, generadores y transformadores eléctricos</c:v>
                </c:pt>
                <c:pt idx="6">
                  <c:v>Otra maquinaria de uso especial</c:v>
                </c:pt>
                <c:pt idx="7">
                  <c:v>Engranajes, hornos, elevadores y otras máquinas</c:v>
                </c:pt>
                <c:pt idx="8">
                  <c:v>Motores, turbinas, bombas y compresores</c:v>
                </c:pt>
                <c:pt idx="9">
                  <c:v>Otros productos metálicos</c:v>
                </c:pt>
                <c:pt idx="10">
                  <c:v>Artículos de cuchillería y ferretería y herramientas de mano</c:v>
                </c:pt>
                <c:pt idx="11">
                  <c:v>Forja, laminado y tratamiento de metales</c:v>
                </c:pt>
                <c:pt idx="12">
                  <c:v>Estructuras metálicas, tanques, depósitos y generadores de vapor</c:v>
                </c:pt>
                <c:pt idx="13">
                  <c:v>Fundición de metales</c:v>
                </c:pt>
                <c:pt idx="14">
                  <c:v>Fabricación de manufacturas de plástico</c:v>
                </c:pt>
                <c:pt idx="15">
                  <c:v>Fabricación de productos de caucho </c:v>
                </c:pt>
                <c:pt idx="16">
                  <c:v>Fabricacion de prendas de vestir</c:v>
                </c:pt>
                <c:pt idx="17">
                  <c:v>Fabricación de tejidos</c:v>
                </c:pt>
                <c:pt idx="18">
                  <c:v>Fabricación de productos textiles</c:v>
                </c:pt>
                <c:pt idx="19">
                  <c:v>Acabado de productos textiles</c:v>
                </c:pt>
                <c:pt idx="20">
                  <c:v>Preparacion e hilanderia de fibras textiles</c:v>
                </c:pt>
              </c:strCache>
            </c:strRef>
          </c:cat>
          <c:val>
            <c:numRef>
              <c:f>Hoja2!$E$3:$E$23</c:f>
              <c:numCache>
                <c:formatCode>#,##0.00</c:formatCode>
                <c:ptCount val="21"/>
                <c:pt idx="0">
                  <c:v>1.2871787544121798</c:v>
                </c:pt>
                <c:pt idx="1">
                  <c:v>1.5963260234948329</c:v>
                </c:pt>
                <c:pt idx="2">
                  <c:v>1.0915675944362229</c:v>
                </c:pt>
                <c:pt idx="3">
                  <c:v>1.8916295163871686</c:v>
                </c:pt>
                <c:pt idx="4">
                  <c:v>1.2955455301446699</c:v>
                </c:pt>
                <c:pt idx="5">
                  <c:v>1.387538253001394</c:v>
                </c:pt>
                <c:pt idx="6">
                  <c:v>1.1801353142351321</c:v>
                </c:pt>
                <c:pt idx="7">
                  <c:v>1.7145631261775545</c:v>
                </c:pt>
                <c:pt idx="8">
                  <c:v>2.9010541212450467</c:v>
                </c:pt>
                <c:pt idx="9">
                  <c:v>1.5122545023943939</c:v>
                </c:pt>
                <c:pt idx="10">
                  <c:v>2.2302887542745422</c:v>
                </c:pt>
                <c:pt idx="11">
                  <c:v>1.6051377252084913</c:v>
                </c:pt>
                <c:pt idx="12">
                  <c:v>1.6292724002629249</c:v>
                </c:pt>
                <c:pt idx="13">
                  <c:v>1.6846787070685727</c:v>
                </c:pt>
                <c:pt idx="14">
                  <c:v>1.8885035042282019</c:v>
                </c:pt>
                <c:pt idx="15">
                  <c:v>1.8291858873129299</c:v>
                </c:pt>
                <c:pt idx="16">
                  <c:v>1.221742341507436</c:v>
                </c:pt>
                <c:pt idx="17">
                  <c:v>1.8563567005601431</c:v>
                </c:pt>
                <c:pt idx="18">
                  <c:v>1.7549772718081487</c:v>
                </c:pt>
                <c:pt idx="19">
                  <c:v>1.3790388030188609</c:v>
                </c:pt>
                <c:pt idx="20">
                  <c:v>2.1772406942336948</c:v>
                </c:pt>
              </c:numCache>
            </c:numRef>
          </c:val>
        </c:ser>
        <c:ser>
          <c:idx val="1"/>
          <c:order val="1"/>
          <c:tx>
            <c:strRef>
              <c:f>Hoja2!$F$2</c:f>
              <c:strCache>
                <c:ptCount val="1"/>
                <c:pt idx="0">
                  <c:v>Valor Agregado</c:v>
                </c:pt>
              </c:strCache>
            </c:strRef>
          </c:tx>
          <c:spPr>
            <a:solidFill>
              <a:srgbClr val="C00000"/>
            </a:solidFill>
            <a:ln>
              <a:noFill/>
            </a:ln>
          </c:spPr>
          <c:dLbls>
            <c:showVal val="1"/>
          </c:dLbls>
          <c:cat>
            <c:strRef>
              <c:f>Hoja2!$D$3:$D$23</c:f>
              <c:strCache>
                <c:ptCount val="21"/>
                <c:pt idx="0">
                  <c:v>Autopartes</c:v>
                </c:pt>
                <c:pt idx="1">
                  <c:v>Instrumentos médicos, ópticos y de precisión y relojes</c:v>
                </c:pt>
                <c:pt idx="2">
                  <c:v>Resto de equipos y máquinas eléctricas</c:v>
                </c:pt>
                <c:pt idx="3">
                  <c:v>Hilos y cables aislados</c:v>
                </c:pt>
                <c:pt idx="4">
                  <c:v>Aparatos de control y distribución de energía eléctrica</c:v>
                </c:pt>
                <c:pt idx="5">
                  <c:v>Motores, generadores y transformadores eléctricos</c:v>
                </c:pt>
                <c:pt idx="6">
                  <c:v>Otra maquinaria de uso especial</c:v>
                </c:pt>
                <c:pt idx="7">
                  <c:v>Engranajes, hornos, elevadores y otras máquinas</c:v>
                </c:pt>
                <c:pt idx="8">
                  <c:v>Motores, turbinas, bombas y compresores</c:v>
                </c:pt>
                <c:pt idx="9">
                  <c:v>Otros productos metálicos</c:v>
                </c:pt>
                <c:pt idx="10">
                  <c:v>Artículos de cuchillería y ferretería y herramientas de mano</c:v>
                </c:pt>
                <c:pt idx="11">
                  <c:v>Forja, laminado y tratamiento de metales</c:v>
                </c:pt>
                <c:pt idx="12">
                  <c:v>Estructuras metálicas, tanques, depósitos y generadores de vapor</c:v>
                </c:pt>
                <c:pt idx="13">
                  <c:v>Fundición de metales</c:v>
                </c:pt>
                <c:pt idx="14">
                  <c:v>Fabricación de manufacturas de plástico</c:v>
                </c:pt>
                <c:pt idx="15">
                  <c:v>Fabricación de productos de caucho </c:v>
                </c:pt>
                <c:pt idx="16">
                  <c:v>Fabricacion de prendas de vestir</c:v>
                </c:pt>
                <c:pt idx="17">
                  <c:v>Fabricación de tejidos</c:v>
                </c:pt>
                <c:pt idx="18">
                  <c:v>Fabricación de productos textiles</c:v>
                </c:pt>
                <c:pt idx="19">
                  <c:v>Acabado de productos textiles</c:v>
                </c:pt>
                <c:pt idx="20">
                  <c:v>Preparacion e hilanderia de fibras textiles</c:v>
                </c:pt>
              </c:strCache>
            </c:strRef>
          </c:cat>
          <c:val>
            <c:numRef>
              <c:f>Hoja2!$F$3:$F$23</c:f>
              <c:numCache>
                <c:formatCode>_-* #,##0.00_-;\-* #,##0.00_-;_-* "-"??_-;_-@_-</c:formatCode>
                <c:ptCount val="21"/>
                <c:pt idx="0">
                  <c:v>1.1953803268332461</c:v>
                </c:pt>
                <c:pt idx="1">
                  <c:v>1.5867048039228022</c:v>
                </c:pt>
                <c:pt idx="2">
                  <c:v>1.1174173059005581</c:v>
                </c:pt>
                <c:pt idx="3">
                  <c:v>1.2671218581348473</c:v>
                </c:pt>
                <c:pt idx="4">
                  <c:v>1.5556912333756492</c:v>
                </c:pt>
                <c:pt idx="5">
                  <c:v>1.4803141683627621</c:v>
                </c:pt>
                <c:pt idx="6">
                  <c:v>1.170849117279259</c:v>
                </c:pt>
                <c:pt idx="7">
                  <c:v>2.6417041138389004</c:v>
                </c:pt>
                <c:pt idx="8">
                  <c:v>1.8278963590770976</c:v>
                </c:pt>
                <c:pt idx="9">
                  <c:v>1.9178321989106757</c:v>
                </c:pt>
                <c:pt idx="10">
                  <c:v>1.9860950452964519</c:v>
                </c:pt>
                <c:pt idx="11">
                  <c:v>1.8156048188988132</c:v>
                </c:pt>
                <c:pt idx="12">
                  <c:v>2.7207689785945157</c:v>
                </c:pt>
                <c:pt idx="13">
                  <c:v>2.2198466856778367</c:v>
                </c:pt>
                <c:pt idx="14">
                  <c:v>3.8502801894231027</c:v>
                </c:pt>
                <c:pt idx="15">
                  <c:v>2.0462530360688755</c:v>
                </c:pt>
                <c:pt idx="16">
                  <c:v>1.6847938642306373</c:v>
                </c:pt>
                <c:pt idx="17">
                  <c:v>1.6898475435151861</c:v>
                </c:pt>
                <c:pt idx="18">
                  <c:v>2.3714621191397218</c:v>
                </c:pt>
                <c:pt idx="19">
                  <c:v>1.5822950015294037</c:v>
                </c:pt>
                <c:pt idx="20">
                  <c:v>3.2488560872045049</c:v>
                </c:pt>
              </c:numCache>
            </c:numRef>
          </c:val>
        </c:ser>
        <c:axId val="139172480"/>
        <c:axId val="163910016"/>
      </c:barChart>
      <c:catAx>
        <c:axId val="139172480"/>
        <c:scaling>
          <c:orientation val="minMax"/>
        </c:scaling>
        <c:axPos val="l"/>
        <c:tickLblPos val="nextTo"/>
        <c:crossAx val="163910016"/>
        <c:crosses val="autoZero"/>
        <c:auto val="1"/>
        <c:lblAlgn val="ctr"/>
        <c:lblOffset val="100"/>
      </c:catAx>
      <c:valAx>
        <c:axId val="163910016"/>
        <c:scaling>
          <c:orientation val="minMax"/>
          <c:max val="4"/>
          <c:min val="0"/>
        </c:scaling>
        <c:axPos val="b"/>
        <c:majorGridlines/>
        <c:numFmt formatCode="#,##0.0" sourceLinked="0"/>
        <c:tickLblPos val="nextTo"/>
        <c:crossAx val="139172480"/>
        <c:crosses val="autoZero"/>
        <c:crossBetween val="between"/>
      </c:valAx>
      <c:spPr>
        <a:noFill/>
      </c:spPr>
    </c:plotArea>
    <c:legend>
      <c:legendPos val="b"/>
      <c:layout/>
    </c:legend>
    <c:plotVisOnly val="1"/>
  </c:chart>
  <c:spPr>
    <a:noFill/>
    <a:ln>
      <a:noFill/>
    </a:ln>
  </c:spPr>
  <c:txPr>
    <a:bodyPr/>
    <a:lstStyle/>
    <a:p>
      <a:pPr>
        <a:defRPr b="1">
          <a:solidFill>
            <a:schemeClr val="tx2">
              <a:lumMod val="50000"/>
            </a:schemeClr>
          </a:solidFill>
        </a:defRPr>
      </a:pPr>
      <a:endParaRPr lang="es-A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AR"/>
  <c:chart>
    <c:autoTitleDeleted val="1"/>
    <c:plotArea>
      <c:layout>
        <c:manualLayout>
          <c:layoutTarget val="inner"/>
          <c:xMode val="edge"/>
          <c:yMode val="edge"/>
          <c:x val="0.11813165595806285"/>
          <c:y val="4.5887661438477084E-2"/>
          <c:w val="0.77136058140175334"/>
          <c:h val="0.72735882431945353"/>
        </c:manualLayout>
      </c:layout>
      <c:lineChart>
        <c:grouping val="standard"/>
        <c:ser>
          <c:idx val="1"/>
          <c:order val="0"/>
          <c:tx>
            <c:v>Exportaciones</c:v>
          </c:tx>
          <c:spPr>
            <a:ln w="44450">
              <a:solidFill>
                <a:srgbClr val="92D050"/>
              </a:solidFill>
            </a:ln>
          </c:spPr>
          <c:marker>
            <c:symbol val="none"/>
          </c:marker>
          <c:cat>
            <c:numRef>
              <c:f>'Línea temporal'!$A$24:$A$40</c:f>
              <c:numCache>
                <c:formatCode>General</c:formatCode>
                <c:ptCount val="1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numCache>
            </c:numRef>
          </c:cat>
          <c:val>
            <c:numRef>
              <c:f>'Línea temporal'!$B$24:$B$40</c:f>
              <c:numCache>
                <c:formatCode>_-* #,##0.0\ _€_-;\-* #,##0.0\ _€_-;_-* "-"??\ _€_-;_-@_-</c:formatCode>
                <c:ptCount val="17"/>
                <c:pt idx="0">
                  <c:v>97.436788999999948</c:v>
                </c:pt>
                <c:pt idx="1">
                  <c:v>190.66899099999961</c:v>
                </c:pt>
                <c:pt idx="2">
                  <c:v>115.57240999999991</c:v>
                </c:pt>
                <c:pt idx="3">
                  <c:v>142.4174310000007</c:v>
                </c:pt>
                <c:pt idx="4">
                  <c:v>194.05615</c:v>
                </c:pt>
                <c:pt idx="5">
                  <c:v>252.48670900000121</c:v>
                </c:pt>
                <c:pt idx="6">
                  <c:v>284.0870530000019</c:v>
                </c:pt>
                <c:pt idx="7">
                  <c:v>331.71564000000012</c:v>
                </c:pt>
                <c:pt idx="8">
                  <c:v>551.32164599999749</c:v>
                </c:pt>
                <c:pt idx="9">
                  <c:v>300.10910100000132</c:v>
                </c:pt>
                <c:pt idx="10">
                  <c:v>349.29329499999869</c:v>
                </c:pt>
                <c:pt idx="11">
                  <c:v>367.78724099999965</c:v>
                </c:pt>
                <c:pt idx="12">
                  <c:v>333.40570400000064</c:v>
                </c:pt>
                <c:pt idx="13">
                  <c:v>301.69843000000134</c:v>
                </c:pt>
                <c:pt idx="14">
                  <c:v>235.81942499999997</c:v>
                </c:pt>
                <c:pt idx="15">
                  <c:v>185.98580200000021</c:v>
                </c:pt>
                <c:pt idx="16">
                  <c:v>164.4676440000006</c:v>
                </c:pt>
              </c:numCache>
            </c:numRef>
          </c:val>
          <c:extLst xmlns:c16r2="http://schemas.microsoft.com/office/drawing/2015/06/chart">
            <c:ext xmlns:c16="http://schemas.microsoft.com/office/drawing/2014/chart" uri="{C3380CC4-5D6E-409C-BE32-E72D297353CC}">
              <c16:uniqueId val="{00000000-6AB3-4C40-9D9F-5A7EE6D4CB74}"/>
            </c:ext>
          </c:extLst>
        </c:ser>
        <c:marker val="1"/>
        <c:axId val="163953280"/>
        <c:axId val="164106624"/>
      </c:lineChart>
      <c:lineChart>
        <c:grouping val="standard"/>
        <c:ser>
          <c:idx val="2"/>
          <c:order val="1"/>
          <c:tx>
            <c:v>Empresas</c:v>
          </c:tx>
          <c:spPr>
            <a:ln w="44450">
              <a:solidFill>
                <a:srgbClr val="FF0000"/>
              </a:solidFill>
            </a:ln>
          </c:spPr>
          <c:marker>
            <c:symbol val="none"/>
          </c:marker>
          <c:cat>
            <c:numRef>
              <c:f>'Línea temporal'!$A$24:$A$40</c:f>
              <c:numCache>
                <c:formatCode>General</c:formatCode>
                <c:ptCount val="1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numCache>
            </c:numRef>
          </c:cat>
          <c:val>
            <c:numRef>
              <c:f>'Línea temporal'!$C$24:$C$40</c:f>
              <c:numCache>
                <c:formatCode>General</c:formatCode>
                <c:ptCount val="17"/>
                <c:pt idx="0">
                  <c:v>173</c:v>
                </c:pt>
                <c:pt idx="1">
                  <c:v>240</c:v>
                </c:pt>
                <c:pt idx="2">
                  <c:v>307</c:v>
                </c:pt>
                <c:pt idx="3">
                  <c:v>351</c:v>
                </c:pt>
                <c:pt idx="4">
                  <c:v>373</c:v>
                </c:pt>
                <c:pt idx="5">
                  <c:v>415</c:v>
                </c:pt>
                <c:pt idx="6">
                  <c:v>447</c:v>
                </c:pt>
                <c:pt idx="7">
                  <c:v>458</c:v>
                </c:pt>
                <c:pt idx="8">
                  <c:v>459</c:v>
                </c:pt>
                <c:pt idx="9">
                  <c:v>440</c:v>
                </c:pt>
                <c:pt idx="10">
                  <c:v>443</c:v>
                </c:pt>
                <c:pt idx="11">
                  <c:v>444</c:v>
                </c:pt>
                <c:pt idx="12">
                  <c:v>397</c:v>
                </c:pt>
                <c:pt idx="13">
                  <c:v>385</c:v>
                </c:pt>
                <c:pt idx="14">
                  <c:v>337</c:v>
                </c:pt>
                <c:pt idx="15">
                  <c:v>307</c:v>
                </c:pt>
                <c:pt idx="16">
                  <c:v>226</c:v>
                </c:pt>
              </c:numCache>
            </c:numRef>
          </c:val>
          <c:extLst xmlns:c16r2="http://schemas.microsoft.com/office/drawing/2015/06/chart">
            <c:ext xmlns:c16="http://schemas.microsoft.com/office/drawing/2014/chart" uri="{C3380CC4-5D6E-409C-BE32-E72D297353CC}">
              <c16:uniqueId val="{00000001-6AB3-4C40-9D9F-5A7EE6D4CB74}"/>
            </c:ext>
          </c:extLst>
        </c:ser>
        <c:marker val="1"/>
        <c:axId val="164135296"/>
        <c:axId val="164108544"/>
      </c:lineChart>
      <c:catAx>
        <c:axId val="163953280"/>
        <c:scaling>
          <c:orientation val="minMax"/>
        </c:scaling>
        <c:axPos val="b"/>
        <c:numFmt formatCode="General" sourceLinked="1"/>
        <c:majorTickMark val="none"/>
        <c:tickLblPos val="nextTo"/>
        <c:txPr>
          <a:bodyPr/>
          <a:lstStyle/>
          <a:p>
            <a:pPr>
              <a:defRPr lang="es-ES" sz="1600"/>
            </a:pPr>
            <a:endParaRPr lang="es-AR"/>
          </a:p>
        </c:txPr>
        <c:crossAx val="164106624"/>
        <c:crosses val="autoZero"/>
        <c:auto val="1"/>
        <c:lblAlgn val="ctr"/>
        <c:lblOffset val="100"/>
      </c:catAx>
      <c:valAx>
        <c:axId val="164106624"/>
        <c:scaling>
          <c:orientation val="minMax"/>
        </c:scaling>
        <c:axPos val="l"/>
        <c:majorGridlines/>
        <c:title>
          <c:tx>
            <c:rich>
              <a:bodyPr rot="-5400000" vert="horz"/>
              <a:lstStyle/>
              <a:p>
                <a:pPr>
                  <a:defRPr lang="es-ES" sz="1400"/>
                </a:pPr>
                <a:r>
                  <a:rPr lang="es-ES" sz="1400"/>
                  <a:t>Millones de dólares</a:t>
                </a:r>
              </a:p>
            </c:rich>
          </c:tx>
          <c:layout>
            <c:manualLayout>
              <c:xMode val="edge"/>
              <c:yMode val="edge"/>
              <c:x val="1.7796119039123325E-3"/>
              <c:y val="0.22615208854627999"/>
            </c:manualLayout>
          </c:layout>
        </c:title>
        <c:numFmt formatCode="#,##0" sourceLinked="0"/>
        <c:majorTickMark val="none"/>
        <c:tickLblPos val="nextTo"/>
        <c:spPr>
          <a:ln w="9525">
            <a:noFill/>
          </a:ln>
        </c:spPr>
        <c:txPr>
          <a:bodyPr/>
          <a:lstStyle/>
          <a:p>
            <a:pPr>
              <a:defRPr lang="es-ES" sz="1400"/>
            </a:pPr>
            <a:endParaRPr lang="es-AR"/>
          </a:p>
        </c:txPr>
        <c:crossAx val="163953280"/>
        <c:crosses val="autoZero"/>
        <c:crossBetween val="between"/>
      </c:valAx>
      <c:valAx>
        <c:axId val="164108544"/>
        <c:scaling>
          <c:orientation val="minMax"/>
          <c:max val="500"/>
          <c:min val="0"/>
        </c:scaling>
        <c:axPos val="r"/>
        <c:title>
          <c:tx>
            <c:rich>
              <a:bodyPr rot="-5400000" vert="horz"/>
              <a:lstStyle/>
              <a:p>
                <a:pPr>
                  <a:defRPr lang="es-ES" sz="1400"/>
                </a:pPr>
                <a:r>
                  <a:rPr lang="es-ES" sz="1400"/>
                  <a:t>Número de empresas</a:t>
                </a:r>
              </a:p>
            </c:rich>
          </c:tx>
          <c:layout>
            <c:manualLayout>
              <c:xMode val="edge"/>
              <c:yMode val="edge"/>
              <c:x val="0.96423681349455348"/>
              <c:y val="0.21266351315508997"/>
            </c:manualLayout>
          </c:layout>
        </c:title>
        <c:numFmt formatCode="#,##0" sourceLinked="0"/>
        <c:tickLblPos val="nextTo"/>
        <c:spPr>
          <a:ln>
            <a:noFill/>
          </a:ln>
        </c:spPr>
        <c:txPr>
          <a:bodyPr/>
          <a:lstStyle/>
          <a:p>
            <a:pPr>
              <a:defRPr lang="es-ES" sz="1400"/>
            </a:pPr>
            <a:endParaRPr lang="es-AR"/>
          </a:p>
        </c:txPr>
        <c:crossAx val="164135296"/>
        <c:crosses val="max"/>
        <c:crossBetween val="between"/>
      </c:valAx>
      <c:catAx>
        <c:axId val="164135296"/>
        <c:scaling>
          <c:orientation val="minMax"/>
        </c:scaling>
        <c:delete val="1"/>
        <c:axPos val="b"/>
        <c:numFmt formatCode="General" sourceLinked="1"/>
        <c:tickLblPos val="none"/>
        <c:crossAx val="164108544"/>
        <c:crosses val="autoZero"/>
        <c:auto val="1"/>
        <c:lblAlgn val="ctr"/>
        <c:lblOffset val="100"/>
      </c:catAx>
      <c:spPr>
        <a:noFill/>
      </c:spPr>
    </c:plotArea>
    <c:legend>
      <c:legendPos val="b"/>
      <c:layout>
        <c:manualLayout>
          <c:xMode val="edge"/>
          <c:yMode val="edge"/>
          <c:x val="0.32025759257082032"/>
          <c:y val="0.92526177563204459"/>
          <c:w val="0.35948465380260808"/>
          <c:h val="7.4738224367955408E-2"/>
        </c:manualLayout>
      </c:layout>
      <c:txPr>
        <a:bodyPr/>
        <a:lstStyle/>
        <a:p>
          <a:pPr>
            <a:defRPr lang="es-ES" sz="1400"/>
          </a:pPr>
          <a:endParaRPr lang="es-AR"/>
        </a:p>
      </c:txPr>
    </c:legend>
    <c:plotVisOnly val="1"/>
    <c:dispBlanksAs val="gap"/>
  </c:chart>
  <c:spPr>
    <a:noFill/>
    <a:ln>
      <a:noFill/>
    </a:ln>
  </c:spPr>
  <c:txPr>
    <a:bodyPr/>
    <a:lstStyle/>
    <a:p>
      <a:pPr>
        <a:defRPr b="1"/>
      </a:pPr>
      <a:endParaRPr lang="es-A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AR"/>
  <c:chart>
    <c:autoTitleDeleted val="1"/>
    <c:plotArea>
      <c:layout>
        <c:manualLayout>
          <c:layoutTarget val="inner"/>
          <c:xMode val="edge"/>
          <c:yMode val="edge"/>
          <c:x val="0.39153736861289462"/>
          <c:y val="0"/>
          <c:w val="0.58376096657660659"/>
          <c:h val="0.86410823647044233"/>
        </c:manualLayout>
      </c:layout>
      <c:barChart>
        <c:barDir val="bar"/>
        <c:grouping val="clustered"/>
        <c:ser>
          <c:idx val="0"/>
          <c:order val="0"/>
          <c:tx>
            <c:strRef>
              <c:f>'Posición arancelaria'!$M$15</c:f>
              <c:strCache>
                <c:ptCount val="1"/>
                <c:pt idx="0">
                  <c:v>2016</c:v>
                </c:pt>
              </c:strCache>
            </c:strRef>
          </c:tx>
          <c:dLbls>
            <c:spPr>
              <a:noFill/>
              <a:ln>
                <a:noFill/>
              </a:ln>
              <a:effectLst/>
            </c:spPr>
            <c:txPr>
              <a:bodyPr/>
              <a:lstStyle/>
              <a:p>
                <a:pPr>
                  <a:defRPr lang="es-ES" sz="1200"/>
                </a:pPr>
                <a:endParaRPr lang="es-AR"/>
              </a:p>
            </c:txPr>
            <c:dLblPos val="outEnd"/>
            <c:showVal val="1"/>
            <c:extLst xmlns:c16r2="http://schemas.microsoft.com/office/drawing/2015/06/chart">
              <c:ext xmlns:c15="http://schemas.microsoft.com/office/drawing/2012/chart" uri="{CE6537A1-D6FC-4f65-9D91-7224C49458BB}">
                <c15:layout/>
                <c15:showLeaderLines val="0"/>
              </c:ext>
            </c:extLst>
          </c:dLbls>
          <c:cat>
            <c:strRef>
              <c:f>'Posición arancelaria'!$L$16:$L$25</c:f>
              <c:strCache>
                <c:ptCount val="10"/>
                <c:pt idx="0">
                  <c:v>Pinturas y pigmentos colorantes </c:v>
                </c:pt>
                <c:pt idx="1">
                  <c:v>Productos químicos</c:v>
                </c:pt>
                <c:pt idx="2">
                  <c:v>Fundición, hierro y acero</c:v>
                </c:pt>
                <c:pt idx="3">
                  <c:v>Guata, fieltro y tela sin tejer</c:v>
                </c:pt>
                <c:pt idx="4">
                  <c:v>Manufacturas de metal común</c:v>
                </c:pt>
                <c:pt idx="5">
                  <c:v>Aparatos eléctricos</c:v>
                </c:pt>
                <c:pt idx="6">
                  <c:v>Automotores</c:v>
                </c:pt>
                <c:pt idx="7">
                  <c:v>Productos de perfumería</c:v>
                </c:pt>
                <c:pt idx="8">
                  <c:v>Plástico</c:v>
                </c:pt>
                <c:pt idx="9">
                  <c:v>Artefactos mecánicos</c:v>
                </c:pt>
              </c:strCache>
            </c:strRef>
          </c:cat>
          <c:val>
            <c:numRef>
              <c:f>'Posición arancelaria'!$M$16:$M$25</c:f>
              <c:numCache>
                <c:formatCode>_-* #,##0.0\ _€_-;\-* #,##0.0\ _€_-;_-* "-"??\ _€_-;_-@_-</c:formatCode>
                <c:ptCount val="10"/>
                <c:pt idx="0">
                  <c:v>4.0181739999999975</c:v>
                </c:pt>
                <c:pt idx="1">
                  <c:v>6.6015350000000055</c:v>
                </c:pt>
                <c:pt idx="2">
                  <c:v>6.8675499999999845</c:v>
                </c:pt>
                <c:pt idx="3">
                  <c:v>8.2334709999999998</c:v>
                </c:pt>
                <c:pt idx="4">
                  <c:v>8.7414659999999991</c:v>
                </c:pt>
                <c:pt idx="5">
                  <c:v>10.525659000000006</c:v>
                </c:pt>
                <c:pt idx="6">
                  <c:v>14.204813</c:v>
                </c:pt>
                <c:pt idx="7">
                  <c:v>15.027212999999984</c:v>
                </c:pt>
                <c:pt idx="8">
                  <c:v>23.765991000000007</c:v>
                </c:pt>
                <c:pt idx="9">
                  <c:v>39.250911000000052</c:v>
                </c:pt>
              </c:numCache>
            </c:numRef>
          </c:val>
          <c:extLst xmlns:c16r2="http://schemas.microsoft.com/office/drawing/2015/06/chart">
            <c:ext xmlns:c16="http://schemas.microsoft.com/office/drawing/2014/chart" uri="{C3380CC4-5D6E-409C-BE32-E72D297353CC}">
              <c16:uniqueId val="{00000000-C467-4163-8CB7-B148557A700D}"/>
            </c:ext>
          </c:extLst>
        </c:ser>
        <c:ser>
          <c:idx val="1"/>
          <c:order val="1"/>
          <c:tx>
            <c:strRef>
              <c:f>'Posición arancelaria'!$N$15</c:f>
              <c:strCache>
                <c:ptCount val="1"/>
                <c:pt idx="0">
                  <c:v>2015</c:v>
                </c:pt>
              </c:strCache>
            </c:strRef>
          </c:tx>
          <c:dLbls>
            <c:spPr>
              <a:noFill/>
              <a:ln>
                <a:noFill/>
              </a:ln>
              <a:effectLst/>
            </c:spPr>
            <c:txPr>
              <a:bodyPr/>
              <a:lstStyle/>
              <a:p>
                <a:pPr>
                  <a:defRPr lang="es-ES" sz="1200"/>
                </a:pPr>
                <a:endParaRPr lang="es-AR"/>
              </a:p>
            </c:txPr>
            <c:dLblPos val="outEnd"/>
            <c:showVal val="1"/>
            <c:extLst xmlns:c16r2="http://schemas.microsoft.com/office/drawing/2015/06/chart">
              <c:ext xmlns:c15="http://schemas.microsoft.com/office/drawing/2012/chart" uri="{CE6537A1-D6FC-4f65-9D91-7224C49458BB}">
                <c15:layout/>
                <c15:showLeaderLines val="0"/>
              </c:ext>
            </c:extLst>
          </c:dLbls>
          <c:cat>
            <c:strRef>
              <c:f>'Posición arancelaria'!$L$16:$L$25</c:f>
              <c:strCache>
                <c:ptCount val="10"/>
                <c:pt idx="0">
                  <c:v>Pinturas y pigmentos colorantes </c:v>
                </c:pt>
                <c:pt idx="1">
                  <c:v>Productos químicos</c:v>
                </c:pt>
                <c:pt idx="2">
                  <c:v>Fundición, hierro y acero</c:v>
                </c:pt>
                <c:pt idx="3">
                  <c:v>Guata, fieltro y tela sin tejer</c:v>
                </c:pt>
                <c:pt idx="4">
                  <c:v>Manufacturas de metal común</c:v>
                </c:pt>
                <c:pt idx="5">
                  <c:v>Aparatos eléctricos</c:v>
                </c:pt>
                <c:pt idx="6">
                  <c:v>Automotores</c:v>
                </c:pt>
                <c:pt idx="7">
                  <c:v>Productos de perfumería</c:v>
                </c:pt>
                <c:pt idx="8">
                  <c:v>Plástico</c:v>
                </c:pt>
                <c:pt idx="9">
                  <c:v>Artefactos mecánicos</c:v>
                </c:pt>
              </c:strCache>
            </c:strRef>
          </c:cat>
          <c:val>
            <c:numRef>
              <c:f>'Posición arancelaria'!$N$16:$N$25</c:f>
              <c:numCache>
                <c:formatCode>_-* #,##0.0\ _€_-;\-* #,##0.0\ _€_-;_-* "-"??\ _€_-;_-@_-</c:formatCode>
                <c:ptCount val="10"/>
                <c:pt idx="0">
                  <c:v>3.1399309999999989</c:v>
                </c:pt>
                <c:pt idx="1">
                  <c:v>8.2887269999999997</c:v>
                </c:pt>
                <c:pt idx="2">
                  <c:v>7.2146659999999985</c:v>
                </c:pt>
                <c:pt idx="3">
                  <c:v>10.723376999999997</c:v>
                </c:pt>
                <c:pt idx="4">
                  <c:v>7.9607109999999945</c:v>
                </c:pt>
                <c:pt idx="5">
                  <c:v>5.7754069999999986</c:v>
                </c:pt>
                <c:pt idx="6">
                  <c:v>19.478546999999413</c:v>
                </c:pt>
                <c:pt idx="7">
                  <c:v>16.300518000000025</c:v>
                </c:pt>
                <c:pt idx="8">
                  <c:v>30.439193999999979</c:v>
                </c:pt>
                <c:pt idx="9">
                  <c:v>41.382177999999982</c:v>
                </c:pt>
              </c:numCache>
            </c:numRef>
          </c:val>
          <c:extLst xmlns:c16r2="http://schemas.microsoft.com/office/drawing/2015/06/chart">
            <c:ext xmlns:c16="http://schemas.microsoft.com/office/drawing/2014/chart" uri="{C3380CC4-5D6E-409C-BE32-E72D297353CC}">
              <c16:uniqueId val="{00000001-C467-4163-8CB7-B148557A700D}"/>
            </c:ext>
          </c:extLst>
        </c:ser>
        <c:dLbls>
          <c:showVal val="1"/>
        </c:dLbls>
        <c:gapWidth val="75"/>
        <c:overlap val="-25"/>
        <c:axId val="164170368"/>
        <c:axId val="164176256"/>
      </c:barChart>
      <c:catAx>
        <c:axId val="164170368"/>
        <c:scaling>
          <c:orientation val="minMax"/>
        </c:scaling>
        <c:axPos val="l"/>
        <c:numFmt formatCode="General" sourceLinked="0"/>
        <c:majorTickMark val="none"/>
        <c:tickLblPos val="nextTo"/>
        <c:txPr>
          <a:bodyPr/>
          <a:lstStyle/>
          <a:p>
            <a:pPr>
              <a:defRPr lang="es-ES" sz="1300"/>
            </a:pPr>
            <a:endParaRPr lang="es-AR"/>
          </a:p>
        </c:txPr>
        <c:crossAx val="164176256"/>
        <c:crosses val="autoZero"/>
        <c:auto val="1"/>
        <c:lblAlgn val="ctr"/>
        <c:lblOffset val="100"/>
      </c:catAx>
      <c:valAx>
        <c:axId val="164176256"/>
        <c:scaling>
          <c:orientation val="minMax"/>
          <c:max val="45"/>
          <c:min val="0"/>
        </c:scaling>
        <c:axPos val="b"/>
        <c:majorGridlines>
          <c:spPr>
            <a:ln w="6350"/>
          </c:spPr>
        </c:majorGridlines>
        <c:numFmt formatCode="#,##0" sourceLinked="0"/>
        <c:majorTickMark val="none"/>
        <c:tickLblPos val="nextTo"/>
        <c:spPr>
          <a:ln w="9525">
            <a:noFill/>
          </a:ln>
        </c:spPr>
        <c:txPr>
          <a:bodyPr/>
          <a:lstStyle/>
          <a:p>
            <a:pPr>
              <a:defRPr lang="es-ES"/>
            </a:pPr>
            <a:endParaRPr lang="es-AR"/>
          </a:p>
        </c:txPr>
        <c:crossAx val="164170368"/>
        <c:crosses val="autoZero"/>
        <c:crossBetween val="between"/>
      </c:valAx>
    </c:plotArea>
    <c:legend>
      <c:legendPos val="b"/>
      <c:layout/>
      <c:txPr>
        <a:bodyPr/>
        <a:lstStyle/>
        <a:p>
          <a:pPr>
            <a:defRPr lang="es-ES"/>
          </a:pPr>
          <a:endParaRPr lang="es-AR"/>
        </a:p>
      </c:txPr>
    </c:legend>
    <c:plotVisOnly val="1"/>
    <c:dispBlanksAs val="gap"/>
  </c:chart>
  <c:spPr>
    <a:ln>
      <a:noFill/>
    </a:ln>
  </c:spPr>
  <c:txPr>
    <a:bodyPr/>
    <a:lstStyle/>
    <a:p>
      <a:pPr>
        <a:defRPr b="1"/>
      </a:pPr>
      <a:endParaRPr lang="es-A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s-AR"/>
  <c:chart>
    <c:autoTitleDeleted val="1"/>
    <c:plotArea>
      <c:layout>
        <c:manualLayout>
          <c:layoutTarget val="inner"/>
          <c:xMode val="edge"/>
          <c:yMode val="edge"/>
          <c:x val="0.27990566396591793"/>
          <c:y val="3.8876514937624826E-2"/>
          <c:w val="0.8861807874015748"/>
          <c:h val="0.82739990170551392"/>
        </c:manualLayout>
      </c:layout>
      <c:barChart>
        <c:barDir val="bar"/>
        <c:grouping val="clustered"/>
        <c:ser>
          <c:idx val="0"/>
          <c:order val="0"/>
          <c:tx>
            <c:strRef>
              <c:f>Hoja1!$E$5</c:f>
              <c:strCache>
                <c:ptCount val="1"/>
                <c:pt idx="0">
                  <c:v>Si</c:v>
                </c:pt>
              </c:strCache>
            </c:strRef>
          </c:tx>
          <c:dPt>
            <c:idx val="0"/>
            <c:spPr>
              <a:solidFill>
                <a:schemeClr val="accent2">
                  <a:lumMod val="75000"/>
                </a:schemeClr>
              </a:solidFill>
            </c:spPr>
          </c:dPt>
          <c:dPt>
            <c:idx val="6"/>
            <c:spPr>
              <a:solidFill>
                <a:schemeClr val="accent3">
                  <a:lumMod val="75000"/>
                </a:schemeClr>
              </a:solidFill>
            </c:spPr>
          </c:dPt>
          <c:dLbls>
            <c:txPr>
              <a:bodyPr/>
              <a:lstStyle/>
              <a:p>
                <a:pPr>
                  <a:defRPr sz="1300" b="1"/>
                </a:pPr>
                <a:endParaRPr lang="es-AR"/>
              </a:p>
            </c:txPr>
            <c:showVal val="1"/>
          </c:dLbls>
          <c:cat>
            <c:strRef>
              <c:f>Hoja1!$I$5:$I$11</c:f>
              <c:strCache>
                <c:ptCount val="7"/>
                <c:pt idx="0">
                  <c:v>Promedio</c:v>
                </c:pt>
                <c:pt idx="1">
                  <c:v>Hasta 5 ocupados</c:v>
                </c:pt>
                <c:pt idx="2">
                  <c:v>De 6 a 10 ocupados</c:v>
                </c:pt>
                <c:pt idx="3">
                  <c:v>De 11 a 20 ocupados</c:v>
                </c:pt>
                <c:pt idx="4">
                  <c:v>De 21 a 50 ocupados</c:v>
                </c:pt>
                <c:pt idx="5">
                  <c:v>De 51 a 100 ocupados</c:v>
                </c:pt>
                <c:pt idx="6">
                  <c:v>Más de 100 ocupados</c:v>
                </c:pt>
              </c:strCache>
            </c:strRef>
          </c:cat>
          <c:val>
            <c:numRef>
              <c:f>Hoja1!$J$5:$J$11</c:f>
              <c:numCache>
                <c:formatCode>###0.0%</c:formatCode>
                <c:ptCount val="7"/>
                <c:pt idx="0">
                  <c:v>0.25957446808510637</c:v>
                </c:pt>
                <c:pt idx="1">
                  <c:v>7.1428571428571438E-2</c:v>
                </c:pt>
                <c:pt idx="2">
                  <c:v>0.10638297872340426</c:v>
                </c:pt>
                <c:pt idx="3">
                  <c:v>0.32758620689655188</c:v>
                </c:pt>
                <c:pt idx="4">
                  <c:v>0.24590163934426232</c:v>
                </c:pt>
                <c:pt idx="5">
                  <c:v>0.28571428571428586</c:v>
                </c:pt>
                <c:pt idx="6">
                  <c:v>0.70000000000000007</c:v>
                </c:pt>
              </c:numCache>
            </c:numRef>
          </c:val>
        </c:ser>
        <c:axId val="164237696"/>
        <c:axId val="164239232"/>
      </c:barChart>
      <c:catAx>
        <c:axId val="164237696"/>
        <c:scaling>
          <c:orientation val="minMax"/>
        </c:scaling>
        <c:axPos val="l"/>
        <c:tickLblPos val="nextTo"/>
        <c:txPr>
          <a:bodyPr/>
          <a:lstStyle/>
          <a:p>
            <a:pPr>
              <a:defRPr sz="1300" b="1"/>
            </a:pPr>
            <a:endParaRPr lang="es-AR"/>
          </a:p>
        </c:txPr>
        <c:crossAx val="164239232"/>
        <c:crosses val="autoZero"/>
        <c:auto val="1"/>
        <c:lblAlgn val="ctr"/>
        <c:lblOffset val="100"/>
      </c:catAx>
      <c:valAx>
        <c:axId val="164239232"/>
        <c:scaling>
          <c:orientation val="minMax"/>
          <c:max val="0.70000000000000062"/>
          <c:min val="0"/>
        </c:scaling>
        <c:axPos val="b"/>
        <c:majorGridlines/>
        <c:numFmt formatCode="0%" sourceLinked="0"/>
        <c:tickLblPos val="nextTo"/>
        <c:txPr>
          <a:bodyPr/>
          <a:lstStyle/>
          <a:p>
            <a:pPr>
              <a:defRPr sz="1300" b="1"/>
            </a:pPr>
            <a:endParaRPr lang="es-AR"/>
          </a:p>
        </c:txPr>
        <c:crossAx val="164237696"/>
        <c:crosses val="autoZero"/>
        <c:crossBetween val="between"/>
      </c:valAx>
      <c:spPr>
        <a:noFill/>
      </c:spPr>
    </c:plotArea>
    <c:plotVisOnly val="1"/>
  </c:chart>
  <c:spPr>
    <a:noFill/>
    <a:ln>
      <a:no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A0BD1-01A3-4873-B029-D6908286ABF0}" type="datetimeFigureOut">
              <a:rPr lang="es-AR" smtClean="0"/>
              <a:pPr/>
              <a:t>29/10/2019</a:t>
            </a:fld>
            <a:endParaRPr lang="es-AR"/>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8F53A51-A7D4-43D9-8F6B-229DF01615F9}" type="slidenum">
              <a:rPr lang="es-AR" smtClean="0"/>
              <a:pPr/>
              <a:t>‹Nº›</a:t>
            </a:fld>
            <a:endParaRPr lang="es-AR"/>
          </a:p>
        </p:txBody>
      </p:sp>
    </p:spTree>
    <p:extLst>
      <p:ext uri="{BB962C8B-B14F-4D97-AF65-F5344CB8AC3E}">
        <p14:creationId xmlns="" xmlns:p14="http://schemas.microsoft.com/office/powerpoint/2010/main" val="6158315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CFEDC3-8977-4486-9EEF-10AA4FA48357}" type="datetimeFigureOut">
              <a:rPr lang="es-ES" smtClean="0"/>
              <a:pPr/>
              <a:t>29/10/2019</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325313-1619-4EBA-AFE5-838F387C03C3}" type="slidenum">
              <a:rPr lang="es-ES" smtClean="0"/>
              <a:pPr/>
              <a:t>‹Nº›</a:t>
            </a:fld>
            <a:endParaRPr lang="es-ES"/>
          </a:p>
        </p:txBody>
      </p:sp>
    </p:spTree>
    <p:extLst>
      <p:ext uri="{BB962C8B-B14F-4D97-AF65-F5344CB8AC3E}">
        <p14:creationId xmlns="" xmlns:p14="http://schemas.microsoft.com/office/powerpoint/2010/main" val="401715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1</a:t>
            </a:fld>
            <a:endParaRPr lang="es-ES"/>
          </a:p>
        </p:txBody>
      </p:sp>
    </p:spTree>
    <p:extLst>
      <p:ext uri="{BB962C8B-B14F-4D97-AF65-F5344CB8AC3E}">
        <p14:creationId xmlns="" xmlns:p14="http://schemas.microsoft.com/office/powerpoint/2010/main" val="11655959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12</a:t>
            </a:fld>
            <a:endParaRPr lang="es-ES"/>
          </a:p>
        </p:txBody>
      </p:sp>
    </p:spTree>
    <p:extLst>
      <p:ext uri="{BB962C8B-B14F-4D97-AF65-F5344CB8AC3E}">
        <p14:creationId xmlns="" xmlns:p14="http://schemas.microsoft.com/office/powerpoint/2010/main" val="4796394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AR" sz="1200" kern="1200" dirty="0" smtClean="0">
                <a:solidFill>
                  <a:schemeClr val="tx1"/>
                </a:solidFill>
                <a:effectLst/>
                <a:latin typeface="+mn-lt"/>
                <a:ea typeface="+mn-ea"/>
                <a:cs typeface="+mn-cs"/>
              </a:rPr>
              <a:t>Si bien</a:t>
            </a:r>
            <a:r>
              <a:rPr lang="es-AR" sz="1200" kern="1200" baseline="0" dirty="0" smtClean="0">
                <a:solidFill>
                  <a:schemeClr val="tx1"/>
                </a:solidFill>
                <a:effectLst/>
                <a:latin typeface="+mn-lt"/>
                <a:ea typeface="+mn-ea"/>
                <a:cs typeface="+mn-cs"/>
              </a:rPr>
              <a:t> sólo un cuarto de las empresas exporta, estas firmas concentran casi la mitad de los puestos de trabajo. </a:t>
            </a:r>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13</a:t>
            </a:fld>
            <a:endParaRPr lang="es-ES"/>
          </a:p>
        </p:txBody>
      </p:sp>
    </p:spTree>
    <p:extLst>
      <p:ext uri="{BB962C8B-B14F-4D97-AF65-F5344CB8AC3E}">
        <p14:creationId xmlns="" xmlns:p14="http://schemas.microsoft.com/office/powerpoint/2010/main" val="10464726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AR" sz="1200" kern="1200" dirty="0" smtClean="0">
                <a:solidFill>
                  <a:schemeClr val="tx1"/>
                </a:solidFill>
                <a:effectLst/>
                <a:latin typeface="+mn-lt"/>
                <a:ea typeface="+mn-ea"/>
                <a:cs typeface="+mn-cs"/>
              </a:rPr>
              <a:t>Si bien la mayor parte comercializa en SM, la mitad vende hasta el 20% de su facturación.</a:t>
            </a:r>
          </a:p>
          <a:p>
            <a:r>
              <a:rPr lang="es-AR" sz="1200" kern="1200" dirty="0" smtClean="0">
                <a:solidFill>
                  <a:schemeClr val="tx1"/>
                </a:solidFill>
                <a:effectLst/>
                <a:latin typeface="+mn-lt"/>
                <a:ea typeface="+mn-ea"/>
                <a:cs typeface="+mn-cs"/>
              </a:rPr>
              <a:t>Las ventas</a:t>
            </a:r>
            <a:r>
              <a:rPr lang="es-AR" sz="1200" kern="1200" baseline="0" dirty="0" smtClean="0">
                <a:solidFill>
                  <a:schemeClr val="tx1"/>
                </a:solidFill>
                <a:effectLst/>
                <a:latin typeface="+mn-lt"/>
                <a:ea typeface="+mn-ea"/>
                <a:cs typeface="+mn-cs"/>
              </a:rPr>
              <a:t> cayeron un 21%.</a:t>
            </a:r>
            <a:endParaRPr lang="es-AR" sz="1200" kern="1200" dirty="0" smtClean="0">
              <a:solidFill>
                <a:schemeClr val="tx1"/>
              </a:solidFill>
              <a:effectLst/>
              <a:latin typeface="+mn-lt"/>
              <a:ea typeface="+mn-ea"/>
              <a:cs typeface="+mn-cs"/>
            </a:endParaRPr>
          </a:p>
          <a:p>
            <a:r>
              <a:rPr lang="es-AR" sz="1200" kern="1200" dirty="0" smtClean="0">
                <a:solidFill>
                  <a:schemeClr val="tx1"/>
                </a:solidFill>
                <a:effectLst/>
                <a:latin typeface="+mn-lt"/>
                <a:ea typeface="+mn-ea"/>
                <a:cs typeface="+mn-cs"/>
              </a:rPr>
              <a:t>Los costos subieron por encima del</a:t>
            </a:r>
            <a:r>
              <a:rPr lang="es-AR" sz="1200" kern="1200" baseline="0" dirty="0" smtClean="0">
                <a:solidFill>
                  <a:schemeClr val="tx1"/>
                </a:solidFill>
                <a:effectLst/>
                <a:latin typeface="+mn-lt"/>
                <a:ea typeface="+mn-ea"/>
                <a:cs typeface="+mn-cs"/>
              </a:rPr>
              <a:t> precio de venta de los productos (las empresas absorbieron parte de la inflación). </a:t>
            </a:r>
          </a:p>
          <a:p>
            <a:r>
              <a:rPr lang="es-AR" sz="1200" kern="1200" baseline="0" dirty="0" smtClean="0">
                <a:solidFill>
                  <a:schemeClr val="tx1"/>
                </a:solidFill>
                <a:effectLst/>
                <a:latin typeface="+mn-lt"/>
                <a:ea typeface="+mn-ea"/>
                <a:cs typeface="+mn-cs"/>
              </a:rPr>
              <a:t>Factores de la caída: Debilitamiento del mercado interno y recesión económica. </a:t>
            </a:r>
          </a:p>
          <a:p>
            <a:endParaRPr lang="es-AR" sz="1200" kern="1200" dirty="0" smtClean="0">
              <a:solidFill>
                <a:schemeClr val="tx1"/>
              </a:solidFill>
              <a:effectLst/>
              <a:latin typeface="+mn-lt"/>
              <a:ea typeface="+mn-ea"/>
              <a:cs typeface="+mn-cs"/>
            </a:endParaRPr>
          </a:p>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14</a:t>
            </a:fld>
            <a:endParaRPr lang="es-ES"/>
          </a:p>
        </p:txBody>
      </p:sp>
    </p:spTree>
    <p:extLst>
      <p:ext uri="{BB962C8B-B14F-4D97-AF65-F5344CB8AC3E}">
        <p14:creationId xmlns="" xmlns:p14="http://schemas.microsoft.com/office/powerpoint/2010/main" val="670783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AR" sz="1200" kern="1200" dirty="0" smtClean="0">
                <a:solidFill>
                  <a:schemeClr val="tx1"/>
                </a:solidFill>
                <a:effectLst/>
                <a:latin typeface="+mn-lt"/>
                <a:ea typeface="+mn-ea"/>
                <a:cs typeface="+mn-cs"/>
              </a:rPr>
              <a:t>Si bien la mayor parte comercializa en SM, la mitad vende hasta el 20% de su facturación.</a:t>
            </a:r>
          </a:p>
          <a:p>
            <a:r>
              <a:rPr lang="es-AR" sz="1200" kern="1200" dirty="0" smtClean="0">
                <a:solidFill>
                  <a:schemeClr val="tx1"/>
                </a:solidFill>
                <a:effectLst/>
                <a:latin typeface="+mn-lt"/>
                <a:ea typeface="+mn-ea"/>
                <a:cs typeface="+mn-cs"/>
              </a:rPr>
              <a:t>Las ventas</a:t>
            </a:r>
            <a:r>
              <a:rPr lang="es-AR" sz="1200" kern="1200" baseline="0" dirty="0" smtClean="0">
                <a:solidFill>
                  <a:schemeClr val="tx1"/>
                </a:solidFill>
                <a:effectLst/>
                <a:latin typeface="+mn-lt"/>
                <a:ea typeface="+mn-ea"/>
                <a:cs typeface="+mn-cs"/>
              </a:rPr>
              <a:t> cayeron un 21%.</a:t>
            </a:r>
            <a:endParaRPr lang="es-AR" sz="1200" kern="1200" dirty="0" smtClean="0">
              <a:solidFill>
                <a:schemeClr val="tx1"/>
              </a:solidFill>
              <a:effectLst/>
              <a:latin typeface="+mn-lt"/>
              <a:ea typeface="+mn-ea"/>
              <a:cs typeface="+mn-cs"/>
            </a:endParaRPr>
          </a:p>
          <a:p>
            <a:r>
              <a:rPr lang="es-AR" sz="1200" kern="1200" dirty="0" smtClean="0">
                <a:solidFill>
                  <a:schemeClr val="tx1"/>
                </a:solidFill>
                <a:effectLst/>
                <a:latin typeface="+mn-lt"/>
                <a:ea typeface="+mn-ea"/>
                <a:cs typeface="+mn-cs"/>
              </a:rPr>
              <a:t>Los costos subieron por encima del</a:t>
            </a:r>
            <a:r>
              <a:rPr lang="es-AR" sz="1200" kern="1200" baseline="0" dirty="0" smtClean="0">
                <a:solidFill>
                  <a:schemeClr val="tx1"/>
                </a:solidFill>
                <a:effectLst/>
                <a:latin typeface="+mn-lt"/>
                <a:ea typeface="+mn-ea"/>
                <a:cs typeface="+mn-cs"/>
              </a:rPr>
              <a:t> precio de venta de los productos (las empresas absorbieron parte de la inflación). </a:t>
            </a:r>
          </a:p>
          <a:p>
            <a:r>
              <a:rPr lang="es-AR" sz="1200" kern="1200" baseline="0" dirty="0" smtClean="0">
                <a:solidFill>
                  <a:schemeClr val="tx1"/>
                </a:solidFill>
                <a:effectLst/>
                <a:latin typeface="+mn-lt"/>
                <a:ea typeface="+mn-ea"/>
                <a:cs typeface="+mn-cs"/>
              </a:rPr>
              <a:t>Factores de la caída: Debilitamiento del mercado interno y recesión económica. </a:t>
            </a:r>
          </a:p>
          <a:p>
            <a:endParaRPr lang="es-AR" sz="1200" kern="1200" dirty="0" smtClean="0">
              <a:solidFill>
                <a:schemeClr val="tx1"/>
              </a:solidFill>
              <a:effectLst/>
              <a:latin typeface="+mn-lt"/>
              <a:ea typeface="+mn-ea"/>
              <a:cs typeface="+mn-cs"/>
            </a:endParaRPr>
          </a:p>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15</a:t>
            </a:fld>
            <a:endParaRPr lang="es-ES"/>
          </a:p>
        </p:txBody>
      </p:sp>
    </p:spTree>
    <p:extLst>
      <p:ext uri="{BB962C8B-B14F-4D97-AF65-F5344CB8AC3E}">
        <p14:creationId xmlns="" xmlns:p14="http://schemas.microsoft.com/office/powerpoint/2010/main" val="6707839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AR" sz="1200" kern="1200" dirty="0" smtClean="0">
                <a:solidFill>
                  <a:schemeClr val="tx1"/>
                </a:solidFill>
                <a:effectLst/>
                <a:latin typeface="+mn-lt"/>
                <a:ea typeface="+mn-ea"/>
                <a:cs typeface="+mn-cs"/>
              </a:rPr>
              <a:t>Si bien la mayor parte comercializa en SM, la mitad vende hasta el 20% de su facturación.</a:t>
            </a:r>
          </a:p>
          <a:p>
            <a:r>
              <a:rPr lang="es-AR" sz="1200" kern="1200" dirty="0" smtClean="0">
                <a:solidFill>
                  <a:schemeClr val="tx1"/>
                </a:solidFill>
                <a:effectLst/>
                <a:latin typeface="+mn-lt"/>
                <a:ea typeface="+mn-ea"/>
                <a:cs typeface="+mn-cs"/>
              </a:rPr>
              <a:t>Las ventas</a:t>
            </a:r>
            <a:r>
              <a:rPr lang="es-AR" sz="1200" kern="1200" baseline="0" dirty="0" smtClean="0">
                <a:solidFill>
                  <a:schemeClr val="tx1"/>
                </a:solidFill>
                <a:effectLst/>
                <a:latin typeface="+mn-lt"/>
                <a:ea typeface="+mn-ea"/>
                <a:cs typeface="+mn-cs"/>
              </a:rPr>
              <a:t> cayeron un 21%.</a:t>
            </a:r>
            <a:endParaRPr lang="es-AR" sz="1200" kern="1200" dirty="0" smtClean="0">
              <a:solidFill>
                <a:schemeClr val="tx1"/>
              </a:solidFill>
              <a:effectLst/>
              <a:latin typeface="+mn-lt"/>
              <a:ea typeface="+mn-ea"/>
              <a:cs typeface="+mn-cs"/>
            </a:endParaRPr>
          </a:p>
          <a:p>
            <a:r>
              <a:rPr lang="es-AR" sz="1200" kern="1200" dirty="0" smtClean="0">
                <a:solidFill>
                  <a:schemeClr val="tx1"/>
                </a:solidFill>
                <a:effectLst/>
                <a:latin typeface="+mn-lt"/>
                <a:ea typeface="+mn-ea"/>
                <a:cs typeface="+mn-cs"/>
              </a:rPr>
              <a:t>Los costos subieron por encima del</a:t>
            </a:r>
            <a:r>
              <a:rPr lang="es-AR" sz="1200" kern="1200" baseline="0" dirty="0" smtClean="0">
                <a:solidFill>
                  <a:schemeClr val="tx1"/>
                </a:solidFill>
                <a:effectLst/>
                <a:latin typeface="+mn-lt"/>
                <a:ea typeface="+mn-ea"/>
                <a:cs typeface="+mn-cs"/>
              </a:rPr>
              <a:t> precio de venta de los productos (las empresas absorbieron parte de la inflación). </a:t>
            </a:r>
          </a:p>
          <a:p>
            <a:r>
              <a:rPr lang="es-AR" sz="1200" kern="1200" baseline="0" dirty="0" smtClean="0">
                <a:solidFill>
                  <a:schemeClr val="tx1"/>
                </a:solidFill>
                <a:effectLst/>
                <a:latin typeface="+mn-lt"/>
                <a:ea typeface="+mn-ea"/>
                <a:cs typeface="+mn-cs"/>
              </a:rPr>
              <a:t>Factores de la caída: Debilitamiento del mercado interno y recesión económica. </a:t>
            </a:r>
          </a:p>
          <a:p>
            <a:endParaRPr lang="es-AR" sz="1200" kern="1200" dirty="0" smtClean="0">
              <a:solidFill>
                <a:schemeClr val="tx1"/>
              </a:solidFill>
              <a:effectLst/>
              <a:latin typeface="+mn-lt"/>
              <a:ea typeface="+mn-ea"/>
              <a:cs typeface="+mn-cs"/>
            </a:endParaRPr>
          </a:p>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16</a:t>
            </a:fld>
            <a:endParaRPr lang="es-ES"/>
          </a:p>
        </p:txBody>
      </p:sp>
    </p:spTree>
    <p:extLst>
      <p:ext uri="{BB962C8B-B14F-4D97-AF65-F5344CB8AC3E}">
        <p14:creationId xmlns="" xmlns:p14="http://schemas.microsoft.com/office/powerpoint/2010/main" val="6707839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17</a:t>
            </a:fld>
            <a:endParaRPr lang="es-ES"/>
          </a:p>
        </p:txBody>
      </p:sp>
    </p:spTree>
    <p:extLst>
      <p:ext uri="{BB962C8B-B14F-4D97-AF65-F5344CB8AC3E}">
        <p14:creationId xmlns="" xmlns:p14="http://schemas.microsoft.com/office/powerpoint/2010/main" val="7358066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AR" sz="1200" kern="1200" dirty="0" smtClean="0">
                <a:solidFill>
                  <a:schemeClr val="tx1"/>
                </a:solidFill>
                <a:effectLst/>
                <a:latin typeface="+mn-lt"/>
                <a:ea typeface="+mn-ea"/>
                <a:cs typeface="+mn-cs"/>
              </a:rPr>
              <a:t>Si bien la mayor parte comercializa en SM, la mitad vende hasta el 20% de su facturación.</a:t>
            </a:r>
          </a:p>
          <a:p>
            <a:r>
              <a:rPr lang="es-AR" sz="1200" kern="1200" dirty="0" smtClean="0">
                <a:solidFill>
                  <a:schemeClr val="tx1"/>
                </a:solidFill>
                <a:effectLst/>
                <a:latin typeface="+mn-lt"/>
                <a:ea typeface="+mn-ea"/>
                <a:cs typeface="+mn-cs"/>
              </a:rPr>
              <a:t>Las ventas</a:t>
            </a:r>
            <a:r>
              <a:rPr lang="es-AR" sz="1200" kern="1200" baseline="0" dirty="0" smtClean="0">
                <a:solidFill>
                  <a:schemeClr val="tx1"/>
                </a:solidFill>
                <a:effectLst/>
                <a:latin typeface="+mn-lt"/>
                <a:ea typeface="+mn-ea"/>
                <a:cs typeface="+mn-cs"/>
              </a:rPr>
              <a:t> cayeron un 21%.</a:t>
            </a:r>
            <a:endParaRPr lang="es-AR" sz="1200" kern="1200" dirty="0" smtClean="0">
              <a:solidFill>
                <a:schemeClr val="tx1"/>
              </a:solidFill>
              <a:effectLst/>
              <a:latin typeface="+mn-lt"/>
              <a:ea typeface="+mn-ea"/>
              <a:cs typeface="+mn-cs"/>
            </a:endParaRPr>
          </a:p>
          <a:p>
            <a:r>
              <a:rPr lang="es-AR" sz="1200" kern="1200" dirty="0" smtClean="0">
                <a:solidFill>
                  <a:schemeClr val="tx1"/>
                </a:solidFill>
                <a:effectLst/>
                <a:latin typeface="+mn-lt"/>
                <a:ea typeface="+mn-ea"/>
                <a:cs typeface="+mn-cs"/>
              </a:rPr>
              <a:t>Los costos subieron por encima del</a:t>
            </a:r>
            <a:r>
              <a:rPr lang="es-AR" sz="1200" kern="1200" baseline="0" dirty="0" smtClean="0">
                <a:solidFill>
                  <a:schemeClr val="tx1"/>
                </a:solidFill>
                <a:effectLst/>
                <a:latin typeface="+mn-lt"/>
                <a:ea typeface="+mn-ea"/>
                <a:cs typeface="+mn-cs"/>
              </a:rPr>
              <a:t> precio de venta de los productos (las empresas absorbieron parte de la inflación). </a:t>
            </a:r>
          </a:p>
          <a:p>
            <a:r>
              <a:rPr lang="es-AR" sz="1200" kern="1200" baseline="0" dirty="0" smtClean="0">
                <a:solidFill>
                  <a:schemeClr val="tx1"/>
                </a:solidFill>
                <a:effectLst/>
                <a:latin typeface="+mn-lt"/>
                <a:ea typeface="+mn-ea"/>
                <a:cs typeface="+mn-cs"/>
              </a:rPr>
              <a:t>Factores de la caída: Debilitamiento del mercado interno y recesión económica. </a:t>
            </a:r>
          </a:p>
          <a:p>
            <a:endParaRPr lang="es-AR" sz="1200" kern="1200" dirty="0" smtClean="0">
              <a:solidFill>
                <a:schemeClr val="tx1"/>
              </a:solidFill>
              <a:effectLst/>
              <a:latin typeface="+mn-lt"/>
              <a:ea typeface="+mn-ea"/>
              <a:cs typeface="+mn-cs"/>
            </a:endParaRPr>
          </a:p>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18</a:t>
            </a:fld>
            <a:endParaRPr lang="es-ES"/>
          </a:p>
        </p:txBody>
      </p:sp>
    </p:spTree>
    <p:extLst>
      <p:ext uri="{BB962C8B-B14F-4D97-AF65-F5344CB8AC3E}">
        <p14:creationId xmlns="" xmlns:p14="http://schemas.microsoft.com/office/powerpoint/2010/main" val="6707839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AR" sz="1200" kern="1200" dirty="0" smtClean="0">
                <a:solidFill>
                  <a:schemeClr val="tx1"/>
                </a:solidFill>
                <a:effectLst/>
                <a:latin typeface="+mn-lt"/>
                <a:ea typeface="+mn-ea"/>
                <a:cs typeface="+mn-cs"/>
              </a:rPr>
              <a:t>Si bien la mayor parte comercializa en SM, la mitad vende hasta el 20% de su facturación.</a:t>
            </a:r>
          </a:p>
          <a:p>
            <a:r>
              <a:rPr lang="es-AR" sz="1200" kern="1200" dirty="0" smtClean="0">
                <a:solidFill>
                  <a:schemeClr val="tx1"/>
                </a:solidFill>
                <a:effectLst/>
                <a:latin typeface="+mn-lt"/>
                <a:ea typeface="+mn-ea"/>
                <a:cs typeface="+mn-cs"/>
              </a:rPr>
              <a:t>Las ventas</a:t>
            </a:r>
            <a:r>
              <a:rPr lang="es-AR" sz="1200" kern="1200" baseline="0" dirty="0" smtClean="0">
                <a:solidFill>
                  <a:schemeClr val="tx1"/>
                </a:solidFill>
                <a:effectLst/>
                <a:latin typeface="+mn-lt"/>
                <a:ea typeface="+mn-ea"/>
                <a:cs typeface="+mn-cs"/>
              </a:rPr>
              <a:t> cayeron un 21%.</a:t>
            </a:r>
            <a:endParaRPr lang="es-AR" sz="1200" kern="1200" dirty="0" smtClean="0">
              <a:solidFill>
                <a:schemeClr val="tx1"/>
              </a:solidFill>
              <a:effectLst/>
              <a:latin typeface="+mn-lt"/>
              <a:ea typeface="+mn-ea"/>
              <a:cs typeface="+mn-cs"/>
            </a:endParaRPr>
          </a:p>
          <a:p>
            <a:r>
              <a:rPr lang="es-AR" sz="1200" kern="1200" dirty="0" smtClean="0">
                <a:solidFill>
                  <a:schemeClr val="tx1"/>
                </a:solidFill>
                <a:effectLst/>
                <a:latin typeface="+mn-lt"/>
                <a:ea typeface="+mn-ea"/>
                <a:cs typeface="+mn-cs"/>
              </a:rPr>
              <a:t>Los costos subieron por encima del</a:t>
            </a:r>
            <a:r>
              <a:rPr lang="es-AR" sz="1200" kern="1200" baseline="0" dirty="0" smtClean="0">
                <a:solidFill>
                  <a:schemeClr val="tx1"/>
                </a:solidFill>
                <a:effectLst/>
                <a:latin typeface="+mn-lt"/>
                <a:ea typeface="+mn-ea"/>
                <a:cs typeface="+mn-cs"/>
              </a:rPr>
              <a:t> precio de venta de los productos (las empresas absorbieron parte de la inflación). </a:t>
            </a:r>
          </a:p>
          <a:p>
            <a:r>
              <a:rPr lang="es-AR" sz="1200" kern="1200" baseline="0" dirty="0" smtClean="0">
                <a:solidFill>
                  <a:schemeClr val="tx1"/>
                </a:solidFill>
                <a:effectLst/>
                <a:latin typeface="+mn-lt"/>
                <a:ea typeface="+mn-ea"/>
                <a:cs typeface="+mn-cs"/>
              </a:rPr>
              <a:t>Factores de la caída: Debilitamiento del mercado interno y recesión económica. </a:t>
            </a:r>
          </a:p>
          <a:p>
            <a:endParaRPr lang="es-AR" sz="1200" kern="1200" dirty="0" smtClean="0">
              <a:solidFill>
                <a:schemeClr val="tx1"/>
              </a:solidFill>
              <a:effectLst/>
              <a:latin typeface="+mn-lt"/>
              <a:ea typeface="+mn-ea"/>
              <a:cs typeface="+mn-cs"/>
            </a:endParaRPr>
          </a:p>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19</a:t>
            </a:fld>
            <a:endParaRPr lang="es-ES"/>
          </a:p>
        </p:txBody>
      </p:sp>
    </p:spTree>
    <p:extLst>
      <p:ext uri="{BB962C8B-B14F-4D97-AF65-F5344CB8AC3E}">
        <p14:creationId xmlns="" xmlns:p14="http://schemas.microsoft.com/office/powerpoint/2010/main" val="6707839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20</a:t>
            </a:fld>
            <a:endParaRPr lang="es-ES"/>
          </a:p>
        </p:txBody>
      </p:sp>
    </p:spTree>
    <p:extLst>
      <p:ext uri="{BB962C8B-B14F-4D97-AF65-F5344CB8AC3E}">
        <p14:creationId xmlns="" xmlns:p14="http://schemas.microsoft.com/office/powerpoint/2010/main" val="4183581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3</a:t>
            </a:fld>
            <a:endParaRPr lang="es-ES"/>
          </a:p>
        </p:txBody>
      </p:sp>
    </p:spTree>
    <p:extLst>
      <p:ext uri="{BB962C8B-B14F-4D97-AF65-F5344CB8AC3E}">
        <p14:creationId xmlns="" xmlns:p14="http://schemas.microsoft.com/office/powerpoint/2010/main" val="479639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5</a:t>
            </a:fld>
            <a:endParaRPr lang="es-ES"/>
          </a:p>
        </p:txBody>
      </p:sp>
    </p:spTree>
    <p:extLst>
      <p:ext uri="{BB962C8B-B14F-4D97-AF65-F5344CB8AC3E}">
        <p14:creationId xmlns="" xmlns:p14="http://schemas.microsoft.com/office/powerpoint/2010/main" val="479639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6</a:t>
            </a:fld>
            <a:endParaRPr lang="es-ES"/>
          </a:p>
        </p:txBody>
      </p:sp>
    </p:spTree>
    <p:extLst>
      <p:ext uri="{BB962C8B-B14F-4D97-AF65-F5344CB8AC3E}">
        <p14:creationId xmlns="" xmlns:p14="http://schemas.microsoft.com/office/powerpoint/2010/main" val="479639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7</a:t>
            </a:fld>
            <a:endParaRPr lang="es-ES"/>
          </a:p>
        </p:txBody>
      </p:sp>
    </p:spTree>
    <p:extLst>
      <p:ext uri="{BB962C8B-B14F-4D97-AF65-F5344CB8AC3E}">
        <p14:creationId xmlns="" xmlns:p14="http://schemas.microsoft.com/office/powerpoint/2010/main" val="4796394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8</a:t>
            </a:fld>
            <a:endParaRPr lang="es-ES"/>
          </a:p>
        </p:txBody>
      </p:sp>
    </p:spTree>
    <p:extLst>
      <p:ext uri="{BB962C8B-B14F-4D97-AF65-F5344CB8AC3E}">
        <p14:creationId xmlns="" xmlns:p14="http://schemas.microsoft.com/office/powerpoint/2010/main" val="479639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9</a:t>
            </a:fld>
            <a:endParaRPr lang="es-ES"/>
          </a:p>
        </p:txBody>
      </p:sp>
    </p:spTree>
    <p:extLst>
      <p:ext uri="{BB962C8B-B14F-4D97-AF65-F5344CB8AC3E}">
        <p14:creationId xmlns="" xmlns:p14="http://schemas.microsoft.com/office/powerpoint/2010/main" val="4796394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10</a:t>
            </a:fld>
            <a:endParaRPr lang="es-ES"/>
          </a:p>
        </p:txBody>
      </p:sp>
    </p:spTree>
    <p:extLst>
      <p:ext uri="{BB962C8B-B14F-4D97-AF65-F5344CB8AC3E}">
        <p14:creationId xmlns="" xmlns:p14="http://schemas.microsoft.com/office/powerpoint/2010/main" val="479639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69325313-1619-4EBA-AFE5-838F387C03C3}" type="slidenum">
              <a:rPr lang="es-ES" smtClean="0"/>
              <a:pPr/>
              <a:t>11</a:t>
            </a:fld>
            <a:endParaRPr lang="es-ES"/>
          </a:p>
        </p:txBody>
      </p:sp>
    </p:spTree>
    <p:extLst>
      <p:ext uri="{BB962C8B-B14F-4D97-AF65-F5344CB8AC3E}">
        <p14:creationId xmlns="" xmlns:p14="http://schemas.microsoft.com/office/powerpoint/2010/main" val="479639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0916FCCD-4907-47B7-AA93-31E61FEE0850}" type="datetimeFigureOut">
              <a:rPr lang="es-ES" smtClean="0"/>
              <a:pPr/>
              <a:t>29/10/2019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1204907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0916FCCD-4907-47B7-AA93-31E61FEE0850}" type="datetimeFigureOut">
              <a:rPr lang="es-ES" smtClean="0"/>
              <a:pPr/>
              <a:t>29/10/2019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266576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0916FCCD-4907-47B7-AA93-31E61FEE0850}" type="datetimeFigureOut">
              <a:rPr lang="es-ES" smtClean="0"/>
              <a:pPr/>
              <a:t>29/10/2019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3881367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30"/>
            <a:ext cx="103632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pPr defTabSz="1219170"/>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29791016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pPr defTabSz="1219170"/>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33391868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5333" b="1" cap="all"/>
            </a:lvl1pPr>
          </a:lstStyle>
          <a:p>
            <a:r>
              <a:rPr lang="es-ES"/>
              <a:t>Haga clic para modificar el estilo de título del patrón</a:t>
            </a:r>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pPr defTabSz="1219170"/>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3444083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200153"/>
            <a:ext cx="5384800" cy="3394075"/>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6197600" y="1200153"/>
            <a:ext cx="5384800" cy="3394075"/>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pPr defTabSz="1219170"/>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1929801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9"/>
            <a:ext cx="109728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6193377"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s-ES"/>
              <a:t>Haga clic para modificar el estilo de texto del patrón</a:t>
            </a:r>
          </a:p>
        </p:txBody>
      </p:sp>
      <p:sp>
        <p:nvSpPr>
          <p:cNvPr id="6" name="5 Marcador de contenido"/>
          <p:cNvSpPr>
            <a:spLocks noGrp="1"/>
          </p:cNvSpPr>
          <p:nvPr>
            <p:ph sz="quarter" idx="4"/>
          </p:nvPr>
        </p:nvSpPr>
        <p:spPr>
          <a:xfrm>
            <a:off x="6193377"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8" name="7 Marcador de pie de página"/>
          <p:cNvSpPr>
            <a:spLocks noGrp="1"/>
          </p:cNvSpPr>
          <p:nvPr>
            <p:ph type="ftr" sz="quarter" idx="11"/>
          </p:nvPr>
        </p:nvSpPr>
        <p:spPr/>
        <p:txBody>
          <a:bodyPr/>
          <a:lstStyle/>
          <a:p>
            <a:pPr defTabSz="1219170"/>
            <a:endParaRPr lang="es-ES">
              <a:solidFill>
                <a:prstClr val="black">
                  <a:tint val="75000"/>
                </a:prstClr>
              </a:solidFill>
            </a:endParaRPr>
          </a:p>
        </p:txBody>
      </p:sp>
      <p:sp>
        <p:nvSpPr>
          <p:cNvPr id="9" name="8 Marcador de número de diapositiva"/>
          <p:cNvSpPr>
            <a:spLocks noGrp="1"/>
          </p:cNvSpPr>
          <p:nvPr>
            <p:ph type="sldNum" sz="quarter" idx="12"/>
          </p:nvPr>
        </p:nvSpPr>
        <p:spPr/>
        <p:txBody>
          <a:body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67732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4" name="3 Marcador de pie de página"/>
          <p:cNvSpPr>
            <a:spLocks noGrp="1"/>
          </p:cNvSpPr>
          <p:nvPr>
            <p:ph type="ftr" sz="quarter" idx="11"/>
          </p:nvPr>
        </p:nvSpPr>
        <p:spPr/>
        <p:txBody>
          <a:bodyPr/>
          <a:lstStyle/>
          <a:p>
            <a:pPr defTabSz="1219170"/>
            <a:endParaRPr lang="es-ES">
              <a:solidFill>
                <a:prstClr val="black">
                  <a:tint val="75000"/>
                </a:prstClr>
              </a:solidFill>
            </a:endParaRPr>
          </a:p>
        </p:txBody>
      </p:sp>
      <p:sp>
        <p:nvSpPr>
          <p:cNvPr id="5" name="4 Marcador de número de diapositiva"/>
          <p:cNvSpPr>
            <a:spLocks noGrp="1"/>
          </p:cNvSpPr>
          <p:nvPr>
            <p:ph type="sldNum" sz="quarter" idx="12"/>
          </p:nvPr>
        </p:nvSpPr>
        <p:spPr/>
        <p:txBody>
          <a:body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35748298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3" name="2 Marcador de pie de página"/>
          <p:cNvSpPr>
            <a:spLocks noGrp="1"/>
          </p:cNvSpPr>
          <p:nvPr>
            <p:ph type="ftr" sz="quarter" idx="11"/>
          </p:nvPr>
        </p:nvSpPr>
        <p:spPr/>
        <p:txBody>
          <a:bodyPr/>
          <a:lstStyle/>
          <a:p>
            <a:pPr defTabSz="1219170"/>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2187994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10" y="273049"/>
            <a:ext cx="4011084" cy="1162051"/>
          </a:xfrm>
        </p:spPr>
        <p:txBody>
          <a:bodyPr anchor="b"/>
          <a:lstStyle>
            <a:lvl1pPr algn="l">
              <a:defRPr sz="2667" b="1"/>
            </a:lvl1pPr>
          </a:lstStyle>
          <a:p>
            <a:r>
              <a:rPr lang="es-ES"/>
              <a:t>Haga clic para modificar el estilo de título del patrón</a:t>
            </a:r>
          </a:p>
        </p:txBody>
      </p:sp>
      <p:sp>
        <p:nvSpPr>
          <p:cNvPr id="3" name="2 Marcador de contenido"/>
          <p:cNvSpPr>
            <a:spLocks noGrp="1"/>
          </p:cNvSpPr>
          <p:nvPr>
            <p:ph idx="1"/>
          </p:nvPr>
        </p:nvSpPr>
        <p:spPr>
          <a:xfrm>
            <a:off x="4766733" y="273056"/>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609610" y="1435104"/>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pPr defTabSz="1219170"/>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2382704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0916FCCD-4907-47B7-AA93-31E61FEE0850}" type="datetimeFigureOut">
              <a:rPr lang="es-ES" smtClean="0"/>
              <a:pPr/>
              <a:t>29/10/2019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18557566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1"/>
            <a:ext cx="7315200" cy="566739"/>
          </a:xfrm>
        </p:spPr>
        <p:txBody>
          <a:bodyPr anchor="b"/>
          <a:lstStyle>
            <a:lvl1pPr algn="l">
              <a:defRPr sz="2667" b="1"/>
            </a:lvl1pPr>
          </a:lstStyle>
          <a:p>
            <a:r>
              <a:rPr lang="es-ES"/>
              <a:t>Haga clic para modificar el estilo de título del patrón</a:t>
            </a:r>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s-ES"/>
          </a:p>
        </p:txBody>
      </p:sp>
      <p:sp>
        <p:nvSpPr>
          <p:cNvPr id="4" name="3 Marcador de texto"/>
          <p:cNvSpPr>
            <a:spLocks noGrp="1"/>
          </p:cNvSpPr>
          <p:nvPr>
            <p:ph type="body" sz="half" idx="2"/>
          </p:nvPr>
        </p:nvSpPr>
        <p:spPr>
          <a:xfrm>
            <a:off x="2389717" y="5367342"/>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pPr defTabSz="1219170"/>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4165458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pPr defTabSz="1219170"/>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574227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06377"/>
            <a:ext cx="2743200" cy="4387851"/>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609600" y="206377"/>
            <a:ext cx="8026400" cy="4387851"/>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pPr defTabSz="1219170"/>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2619365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0916FCCD-4907-47B7-AA93-31E61FEE0850}" type="datetimeFigureOut">
              <a:rPr lang="es-ES" smtClean="0"/>
              <a:pPr/>
              <a:t>29/10/2019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1172725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0916FCCD-4907-47B7-AA93-31E61FEE0850}" type="datetimeFigureOut">
              <a:rPr lang="es-ES" smtClean="0"/>
              <a:pPr/>
              <a:t>29/10/2019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1282039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0916FCCD-4907-47B7-AA93-31E61FEE0850}" type="datetimeFigureOut">
              <a:rPr lang="es-ES" smtClean="0"/>
              <a:pPr/>
              <a:t>29/10/2019</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24407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0916FCCD-4907-47B7-AA93-31E61FEE0850}" type="datetimeFigureOut">
              <a:rPr lang="es-ES" smtClean="0"/>
              <a:pPr/>
              <a:t>29/10/2019</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1454393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916FCCD-4907-47B7-AA93-31E61FEE0850}" type="datetimeFigureOut">
              <a:rPr lang="es-ES" smtClean="0"/>
              <a:pPr/>
              <a:t>29/10/2019</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892026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916FCCD-4907-47B7-AA93-31E61FEE0850}" type="datetimeFigureOut">
              <a:rPr lang="es-ES" smtClean="0"/>
              <a:pPr/>
              <a:t>29/10/2019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557946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916FCCD-4907-47B7-AA93-31E61FEE0850}" type="datetimeFigureOut">
              <a:rPr lang="es-ES" smtClean="0"/>
              <a:pPr/>
              <a:t>29/10/2019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3375104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594B95"/>
            </a:gs>
            <a:gs pos="38000">
              <a:schemeClr val="accent1">
                <a:lumMod val="5000"/>
                <a:lumOff val="95000"/>
              </a:schemeClr>
            </a:gs>
          </a:gsLst>
          <a:lin ang="5400000" scaled="1"/>
          <a:tileRect/>
        </a:gra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16FCCD-4907-47B7-AA93-31E61FEE0850}" type="datetimeFigureOut">
              <a:rPr lang="es-ES" smtClean="0"/>
              <a:pPr/>
              <a:t>29/10/2019</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57710D-FB91-46DE-925D-98385233664F}" type="slidenum">
              <a:rPr lang="es-ES" smtClean="0"/>
              <a:pPr/>
              <a:t>‹Nº›</a:t>
            </a:fld>
            <a:endParaRPr lang="es-ES"/>
          </a:p>
        </p:txBody>
      </p:sp>
    </p:spTree>
    <p:extLst>
      <p:ext uri="{BB962C8B-B14F-4D97-AF65-F5344CB8AC3E}">
        <p14:creationId xmlns="" xmlns:p14="http://schemas.microsoft.com/office/powerpoint/2010/main" val="168262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609600" y="6356352"/>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pPr defTabSz="1219170"/>
            <a:fld id="{E11B6AFF-F20F-4047-A7DA-54AF1CF75B03}" type="datetimeFigureOut">
              <a:rPr lang="es-ES" smtClean="0">
                <a:solidFill>
                  <a:prstClr val="black">
                    <a:tint val="75000"/>
                  </a:prstClr>
                </a:solidFill>
              </a:rPr>
              <a:pPr defTabSz="1219170"/>
              <a:t>29/10/2019</a:t>
            </a:fld>
            <a:endParaRPr lang="es-ES">
              <a:solidFill>
                <a:prstClr val="black">
                  <a:tint val="75000"/>
                </a:prstClr>
              </a:solidFill>
            </a:endParaRPr>
          </a:p>
        </p:txBody>
      </p:sp>
      <p:sp>
        <p:nvSpPr>
          <p:cNvPr id="5" name="4 Marcador de pie de página"/>
          <p:cNvSpPr>
            <a:spLocks noGrp="1"/>
          </p:cNvSpPr>
          <p:nvPr>
            <p:ph type="ftr" sz="quarter" idx="3"/>
          </p:nvPr>
        </p:nvSpPr>
        <p:spPr>
          <a:xfrm>
            <a:off x="4165600" y="6356352"/>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pPr defTabSz="1219170"/>
            <a:endParaRPr lang="es-ES">
              <a:solidFill>
                <a:prstClr val="black">
                  <a:tint val="75000"/>
                </a:prstClr>
              </a:solidFill>
            </a:endParaRPr>
          </a:p>
        </p:txBody>
      </p:sp>
      <p:sp>
        <p:nvSpPr>
          <p:cNvPr id="6" name="5 Marcador de número de diapositiva"/>
          <p:cNvSpPr>
            <a:spLocks noGrp="1"/>
          </p:cNvSpPr>
          <p:nvPr>
            <p:ph type="sldNum" sz="quarter" idx="4"/>
          </p:nvPr>
        </p:nvSpPr>
        <p:spPr>
          <a:xfrm>
            <a:off x="8737600" y="6356352"/>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pPr defTabSz="1219170"/>
            <a:fld id="{D40CB95F-6155-46A2-AF8C-FC9E2A41C2FD}" type="slidenum">
              <a:rPr lang="es-ES" smtClean="0">
                <a:solidFill>
                  <a:prstClr val="black">
                    <a:tint val="75000"/>
                  </a:prstClr>
                </a:solidFill>
              </a:rPr>
              <a:pPr defTabSz="1219170"/>
              <a:t>‹Nº›</a:t>
            </a:fld>
            <a:endParaRPr lang="es-ES">
              <a:solidFill>
                <a:prstClr val="black">
                  <a:tint val="75000"/>
                </a:prstClr>
              </a:solidFill>
            </a:endParaRPr>
          </a:p>
        </p:txBody>
      </p:sp>
    </p:spTree>
    <p:extLst>
      <p:ext uri="{BB962C8B-B14F-4D97-AF65-F5344CB8AC3E}">
        <p14:creationId xmlns="" xmlns:p14="http://schemas.microsoft.com/office/powerpoint/2010/main" val="7849995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s-E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chart" Target="../charts/chart3.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chart" Target="../charts/chart4.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2.xml"/><Relationship Id="rId5" Type="http://schemas.openxmlformats.org/officeDocument/2006/relationships/image" Target="../media/image14.wmf"/><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2.xml"/><Relationship Id="rId5" Type="http://schemas.openxmlformats.org/officeDocument/2006/relationships/image" Target="../media/image15.emf"/><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2.xml"/><Relationship Id="rId5" Type="http://schemas.openxmlformats.org/officeDocument/2006/relationships/image" Target="../media/image16.wmf"/><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9.emf"/><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chart" Target="../charts/char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090649" y="266635"/>
            <a:ext cx="10058400" cy="1168072"/>
          </a:xfrm>
          <a:prstGeom prst="rect">
            <a:avLst/>
          </a:prstGeom>
        </p:spPr>
      </p:pic>
      <p:pic>
        <p:nvPicPr>
          <p:cNvPr id="7" name="Imagen 6"/>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10666503" y="5486399"/>
            <a:ext cx="1291560" cy="1122859"/>
          </a:xfrm>
          <a:prstGeom prst="rect">
            <a:avLst/>
          </a:prstGeom>
        </p:spPr>
      </p:pic>
      <p:sp>
        <p:nvSpPr>
          <p:cNvPr id="12" name="CuadroTexto 11"/>
          <p:cNvSpPr txBox="1"/>
          <p:nvPr/>
        </p:nvSpPr>
        <p:spPr>
          <a:xfrm>
            <a:off x="320842" y="6208295"/>
            <a:ext cx="9400674" cy="307777"/>
          </a:xfrm>
          <a:prstGeom prst="rect">
            <a:avLst/>
          </a:prstGeom>
          <a:noFill/>
        </p:spPr>
        <p:txBody>
          <a:bodyPr wrap="square" rtlCol="0">
            <a:spAutoFit/>
          </a:bodyPr>
          <a:lstStyle/>
          <a:p>
            <a:r>
              <a:rPr lang="es-ES" sz="1400" dirty="0" smtClean="0">
                <a:solidFill>
                  <a:schemeClr val="bg1">
                    <a:lumMod val="95000"/>
                  </a:schemeClr>
                </a:solidFill>
                <a:latin typeface="Lato" panose="020F0502020204030203" pitchFamily="34" charset="0"/>
              </a:rPr>
              <a:t>Centro de Economía Regional – Escuela de Economía y Negocios. Universidad Nacional de San Martín</a:t>
            </a:r>
            <a:endParaRPr lang="es-ES" sz="1400" dirty="0">
              <a:solidFill>
                <a:schemeClr val="bg1">
                  <a:lumMod val="95000"/>
                </a:schemeClr>
              </a:solidFill>
              <a:latin typeface="Lato" panose="020F0502020204030203" pitchFamily="34" charset="0"/>
            </a:endParaRPr>
          </a:p>
        </p:txBody>
      </p:sp>
      <p:sp>
        <p:nvSpPr>
          <p:cNvPr id="13" name="CuadroTexto 12"/>
          <p:cNvSpPr txBox="1"/>
          <p:nvPr/>
        </p:nvSpPr>
        <p:spPr>
          <a:xfrm>
            <a:off x="822133" y="1922876"/>
            <a:ext cx="10578663" cy="3724096"/>
          </a:xfrm>
          <a:prstGeom prst="rect">
            <a:avLst/>
          </a:prstGeom>
          <a:noFill/>
        </p:spPr>
        <p:txBody>
          <a:bodyPr wrap="square" rtlCol="0">
            <a:spAutoFit/>
          </a:bodyPr>
          <a:lstStyle/>
          <a:p>
            <a:pPr algn="ctr"/>
            <a:r>
              <a:rPr lang="es-ES" sz="4800" b="1" dirty="0" smtClean="0">
                <a:latin typeface="Arial" pitchFamily="34" charset="0"/>
                <a:cs typeface="Arial" pitchFamily="34" charset="0"/>
              </a:rPr>
              <a:t>Análisis del sector industrial exportador del Partido de General San Martín.</a:t>
            </a:r>
          </a:p>
          <a:p>
            <a:pPr algn="ctr"/>
            <a:endParaRPr lang="es-ES" sz="4800" b="1" dirty="0" smtClean="0">
              <a:latin typeface="Arial" pitchFamily="34" charset="0"/>
              <a:cs typeface="Arial" pitchFamily="34" charset="0"/>
            </a:endParaRPr>
          </a:p>
          <a:p>
            <a:pPr algn="ctr"/>
            <a:endParaRPr lang="es-ES" b="1" dirty="0" smtClean="0">
              <a:latin typeface="Arial" pitchFamily="34" charset="0"/>
              <a:cs typeface="Arial" pitchFamily="34" charset="0"/>
            </a:endParaRPr>
          </a:p>
          <a:p>
            <a:pPr algn="ctr"/>
            <a:r>
              <a:rPr lang="es-ES" sz="2600" dirty="0" smtClean="0">
                <a:latin typeface="Arial" pitchFamily="34" charset="0"/>
                <a:cs typeface="Arial" pitchFamily="34" charset="0"/>
              </a:rPr>
              <a:t>Adrián Gutiérrez Cabello – Agustina Ciancio</a:t>
            </a:r>
            <a:endParaRPr lang="es-ES" sz="2600" dirty="0">
              <a:latin typeface="Arial" pitchFamily="34" charset="0"/>
              <a:cs typeface="Arial" pitchFamily="34" charset="0"/>
            </a:endParaRPr>
          </a:p>
        </p:txBody>
      </p:sp>
    </p:spTree>
    <p:extLst>
      <p:ext uri="{BB962C8B-B14F-4D97-AF65-F5344CB8AC3E}">
        <p14:creationId xmlns="" xmlns:p14="http://schemas.microsoft.com/office/powerpoint/2010/main" val="12344196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5" name="Título 1"/>
          <p:cNvSpPr txBox="1">
            <a:spLocks/>
          </p:cNvSpPr>
          <p:nvPr/>
        </p:nvSpPr>
        <p:spPr>
          <a:xfrm>
            <a:off x="944380" y="402161"/>
            <a:ext cx="6985417" cy="916974"/>
          </a:xfrm>
          <a:prstGeom prst="rect">
            <a:avLst/>
          </a:prstGeom>
        </p:spPr>
        <p:txBody>
          <a:bodyPr vert="horz" lIns="91440" tIns="45720" rIns="91440" bIns="45720" rtlCol="0" anchor="ctr">
            <a:normAutofit/>
          </a:bodyPr>
          <a:lstStyle/>
          <a:p>
            <a:pPr marL="0" marR="0" lvl="0" indent="0" algn="ctr" defTabSz="1219170" rtl="0" eaLnBrk="1" fontAlgn="auto" latinLnBrk="0" hangingPunct="1">
              <a:lnSpc>
                <a:spcPct val="100000"/>
              </a:lnSpc>
              <a:spcBef>
                <a:spcPct val="0"/>
              </a:spcBef>
              <a:spcAft>
                <a:spcPts val="0"/>
              </a:spcAft>
              <a:buClrTx/>
              <a:buSzTx/>
              <a:buFontTx/>
              <a:buNone/>
              <a:tabLst/>
              <a:defRPr/>
            </a:pPr>
            <a:r>
              <a:rPr kumimoji="0" lang="es-ES" sz="36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Destino de las exportaciones</a:t>
            </a:r>
            <a:endParaRPr kumimoji="0" lang="es-ES" sz="36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6" name="5 Rectángulo"/>
          <p:cNvSpPr/>
          <p:nvPr/>
        </p:nvSpPr>
        <p:spPr>
          <a:xfrm>
            <a:off x="1124771" y="5644634"/>
            <a:ext cx="5332357" cy="369332"/>
          </a:xfrm>
          <a:prstGeom prst="rect">
            <a:avLst/>
          </a:prstGeom>
        </p:spPr>
        <p:txBody>
          <a:bodyPr wrap="none">
            <a:spAutoFit/>
          </a:bodyPr>
          <a:lstStyle/>
          <a:p>
            <a:r>
              <a:rPr lang="es-AR" b="1" dirty="0" smtClean="0"/>
              <a:t>Fuente: Elaboración propia en base a datos de NOSIS. </a:t>
            </a:r>
            <a:endParaRPr lang="es-ES" b="1" dirty="0"/>
          </a:p>
        </p:txBody>
      </p:sp>
      <p:sp>
        <p:nvSpPr>
          <p:cNvPr id="8" name="Marcador de contenido 2"/>
          <p:cNvSpPr txBox="1">
            <a:spLocks/>
          </p:cNvSpPr>
          <p:nvPr/>
        </p:nvSpPr>
        <p:spPr>
          <a:xfrm>
            <a:off x="7524894" y="1622249"/>
            <a:ext cx="4351420" cy="3925472"/>
          </a:xfrm>
          <a:prstGeom prst="rect">
            <a:avLst/>
          </a:prstGeom>
        </p:spPr>
        <p:txBody>
          <a:bodyPr vert="horz" lIns="91440" tIns="45720" rIns="91440" bIns="45720" rtlCol="0">
            <a:normAutofit fontScale="92500" lnSpcReduction="10000"/>
          </a:bodyPr>
          <a:lstStyle/>
          <a:p>
            <a:pPr marL="0" marR="0" lvl="0" indent="0" algn="just"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4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rPr>
              <a:t> En el año 2016, el envío de bienes desde las empresas industriales de San Martín se concentra en siete naciones, que explican más del 83% del total comercializado. </a:t>
            </a:r>
          </a:p>
          <a:p>
            <a:pPr marL="0" marR="0" lvl="0" indent="0" algn="just"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4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rPr>
              <a:t> Es preciso destacar que la mayor parte corresponde a países de la región, que facilitan el flujo comercial debido a su cercanía geográfica. </a:t>
            </a:r>
            <a:endParaRPr kumimoji="0" lang="es-ES" sz="24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endParaRPr>
          </a:p>
          <a:p>
            <a:pPr marL="0" marR="0" lvl="0" indent="0" algn="just" defTabSz="1219170" rtl="0" eaLnBrk="1" fontAlgn="auto" latinLnBrk="0" hangingPunct="1">
              <a:lnSpc>
                <a:spcPct val="100000"/>
              </a:lnSpc>
              <a:spcBef>
                <a:spcPct val="20000"/>
              </a:spcBef>
              <a:spcAft>
                <a:spcPts val="0"/>
              </a:spcAft>
              <a:buClrTx/>
              <a:buSzTx/>
              <a:buFont typeface="Arial" pitchFamily="34" charset="0"/>
              <a:buNone/>
              <a:tabLst/>
              <a:defRPr/>
            </a:pPr>
            <a:endParaRPr kumimoji="0" lang="es-AR" sz="24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endParaRPr>
          </a:p>
        </p:txBody>
      </p:sp>
      <p:sp>
        <p:nvSpPr>
          <p:cNvPr id="9" name="Rectangle 7"/>
          <p:cNvSpPr>
            <a:spLocks noChangeArrowheads="1"/>
          </p:cNvSpPr>
          <p:nvPr/>
        </p:nvSpPr>
        <p:spPr bwMode="auto">
          <a:xfrm>
            <a:off x="884421" y="1412387"/>
            <a:ext cx="6265888"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b="1"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Destino de las exportaciones de las empresas industriales de San Martín.  Años 2015 y 2016.</a:t>
            </a:r>
            <a:endParaRPr kumimoji="0" lang="es-ES"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itchFamily="34" charset="0"/>
            </a:endParaRPr>
          </a:p>
        </p:txBody>
      </p:sp>
      <p:pic>
        <p:nvPicPr>
          <p:cNvPr id="11" name="Imagen 7"/>
          <p:cNvPicPr>
            <a:picLocks noChangeAspect="1"/>
          </p:cNvPicPr>
          <p:nvPr/>
        </p:nvPicPr>
        <p:blipFill>
          <a:blip r:embed="rId5" cstate="print"/>
          <a:stretch>
            <a:fillRect/>
          </a:stretch>
        </p:blipFill>
        <p:spPr>
          <a:xfrm>
            <a:off x="689464" y="2201055"/>
            <a:ext cx="7511376" cy="2542312"/>
          </a:xfrm>
          <a:prstGeom prst="rect">
            <a:avLst/>
          </a:prstGeom>
        </p:spPr>
      </p:pic>
    </p:spTree>
    <p:extLst>
      <p:ext uri="{BB962C8B-B14F-4D97-AF65-F5344CB8AC3E}">
        <p14:creationId xmlns="" xmlns:p14="http://schemas.microsoft.com/office/powerpoint/2010/main" val="12510591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5" name="Título 1"/>
          <p:cNvSpPr txBox="1">
            <a:spLocks/>
          </p:cNvSpPr>
          <p:nvPr/>
        </p:nvSpPr>
        <p:spPr>
          <a:xfrm>
            <a:off x="952187" y="337698"/>
            <a:ext cx="6902659" cy="636664"/>
          </a:xfrm>
          <a:prstGeom prst="rect">
            <a:avLst/>
          </a:prstGeom>
        </p:spPr>
        <p:txBody>
          <a:bodyPr vert="horz" lIns="91440" tIns="45720" rIns="91440" bIns="45720" rtlCol="0" anchor="ctr">
            <a:normAutofit lnSpcReduction="10000"/>
          </a:bodyPr>
          <a:lstStyle/>
          <a:p>
            <a:pPr marL="0" marR="0" lvl="0" indent="0" algn="ctr" defTabSz="1219170" rtl="0" eaLnBrk="1" fontAlgn="auto" latinLnBrk="0" hangingPunct="1">
              <a:lnSpc>
                <a:spcPct val="100000"/>
              </a:lnSpc>
              <a:spcBef>
                <a:spcPct val="0"/>
              </a:spcBef>
              <a:spcAft>
                <a:spcPts val="0"/>
              </a:spcAft>
              <a:buClrTx/>
              <a:buSzTx/>
              <a:buFontTx/>
              <a:buNone/>
              <a:tabLst/>
              <a:defRPr/>
            </a:pPr>
            <a:r>
              <a:rPr kumimoji="0" lang="es-ES" sz="36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Exportaciones por producto</a:t>
            </a:r>
            <a:endParaRPr kumimoji="0" lang="es-ES" sz="36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6" name="Marcador de contenido 2"/>
          <p:cNvSpPr txBox="1">
            <a:spLocks/>
          </p:cNvSpPr>
          <p:nvPr/>
        </p:nvSpPr>
        <p:spPr>
          <a:xfrm>
            <a:off x="7260914" y="1464187"/>
            <a:ext cx="4637171" cy="4651800"/>
          </a:xfrm>
          <a:prstGeom prst="rect">
            <a:avLst/>
          </a:prstGeom>
        </p:spPr>
        <p:txBody>
          <a:bodyPr vert="horz" lIns="91440" tIns="45720" rIns="91440" bIns="45720" rtlCol="0">
            <a:noAutofit/>
          </a:bodyPr>
          <a:lstStyle/>
          <a:p>
            <a:pPr marL="0" marR="0" lvl="0" indent="0" algn="just"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2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rPr>
              <a:t> Los productos concentrados en estos  diez rubros exportados por las empresas industriales de San Martín explican el 83,4% del total comercializado con otros países en el 2016. </a:t>
            </a:r>
            <a:endParaRPr kumimoji="0" lang="es-ES" sz="22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endParaRPr>
          </a:p>
          <a:p>
            <a:pPr marL="0" marR="0" lvl="0" indent="0" algn="just"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2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rPr>
              <a:t> Es importante destacar que, a excepción del rubro de guata, fieltro y tela sin tejer, los restantes pertenecen a tres bloques productivos: metalmecánico, químico, y caucho y plástico.</a:t>
            </a:r>
            <a:endParaRPr kumimoji="0" lang="es-ES" sz="22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endParaRPr>
          </a:p>
          <a:p>
            <a:pPr marL="0" marR="0" lvl="0" indent="0" algn="just" defTabSz="1219170" rtl="0" eaLnBrk="1" fontAlgn="auto" latinLnBrk="0" hangingPunct="1">
              <a:lnSpc>
                <a:spcPct val="100000"/>
              </a:lnSpc>
              <a:spcBef>
                <a:spcPct val="20000"/>
              </a:spcBef>
              <a:spcAft>
                <a:spcPts val="0"/>
              </a:spcAft>
              <a:buClrTx/>
              <a:buSzTx/>
              <a:buFont typeface="Arial" pitchFamily="34" charset="0"/>
              <a:buChar char="•"/>
              <a:tabLst/>
              <a:defRPr/>
            </a:pPr>
            <a:endParaRPr kumimoji="0" lang="es-AR" sz="22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endParaRPr>
          </a:p>
        </p:txBody>
      </p:sp>
      <p:sp>
        <p:nvSpPr>
          <p:cNvPr id="8" name="7 Rectángulo"/>
          <p:cNvSpPr/>
          <p:nvPr/>
        </p:nvSpPr>
        <p:spPr>
          <a:xfrm>
            <a:off x="934271" y="5873234"/>
            <a:ext cx="5332357" cy="369332"/>
          </a:xfrm>
          <a:prstGeom prst="rect">
            <a:avLst/>
          </a:prstGeom>
        </p:spPr>
        <p:txBody>
          <a:bodyPr wrap="none">
            <a:spAutoFit/>
          </a:bodyPr>
          <a:lstStyle/>
          <a:p>
            <a:r>
              <a:rPr lang="es-AR" b="1" dirty="0" smtClean="0"/>
              <a:t>Fuente: Elaboración propia en base a datos de NOSIS. </a:t>
            </a:r>
            <a:endParaRPr lang="es-ES" b="1" dirty="0"/>
          </a:p>
        </p:txBody>
      </p:sp>
      <p:graphicFrame>
        <p:nvGraphicFramePr>
          <p:cNvPr id="9" name="8 Gráfico"/>
          <p:cNvGraphicFramePr/>
          <p:nvPr>
            <p:extLst>
              <p:ext uri="{D42A27DB-BD31-4B8C-83A1-F6EECF244321}">
                <p14:modId xmlns:p14="http://schemas.microsoft.com/office/powerpoint/2010/main" xmlns="" val="2187767668"/>
              </p:ext>
            </p:extLst>
          </p:nvPr>
        </p:nvGraphicFramePr>
        <p:xfrm>
          <a:off x="607703" y="1809437"/>
          <a:ext cx="6721550" cy="4000500"/>
        </p:xfrm>
        <a:graphic>
          <a:graphicData uri="http://schemas.openxmlformats.org/drawingml/2006/chart">
            <c:chart xmlns:c="http://schemas.openxmlformats.org/drawingml/2006/chart" xmlns:r="http://schemas.openxmlformats.org/officeDocument/2006/relationships" r:id="rId5"/>
          </a:graphicData>
        </a:graphic>
      </p:graphicFrame>
      <p:sp>
        <p:nvSpPr>
          <p:cNvPr id="11" name="10 Rectángulo"/>
          <p:cNvSpPr/>
          <p:nvPr/>
        </p:nvSpPr>
        <p:spPr>
          <a:xfrm>
            <a:off x="667374" y="1078262"/>
            <a:ext cx="6724650" cy="646331"/>
          </a:xfrm>
          <a:prstGeom prst="rect">
            <a:avLst/>
          </a:prstGeom>
        </p:spPr>
        <p:txBody>
          <a:bodyPr wrap="square">
            <a:spAutoFit/>
          </a:bodyPr>
          <a:lstStyle/>
          <a:p>
            <a:pPr algn="ctr"/>
            <a:r>
              <a:rPr lang="es-AR" b="1" dirty="0" smtClean="0"/>
              <a:t>Principales posiciones arancelarias exportadas por las empresas industriales de San Martín en millones de dólares. Años 2015 y 2016.</a:t>
            </a:r>
            <a:endParaRPr lang="es-ES" b="1" dirty="0"/>
          </a:p>
        </p:txBody>
      </p:sp>
    </p:spTree>
    <p:extLst>
      <p:ext uri="{BB962C8B-B14F-4D97-AF65-F5344CB8AC3E}">
        <p14:creationId xmlns="" xmlns:p14="http://schemas.microsoft.com/office/powerpoint/2010/main" val="12510591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5" name="Título 1"/>
          <p:cNvSpPr txBox="1">
            <a:spLocks/>
          </p:cNvSpPr>
          <p:nvPr/>
        </p:nvSpPr>
        <p:spPr>
          <a:xfrm>
            <a:off x="1443798" y="1426038"/>
            <a:ext cx="10515600" cy="4408715"/>
          </a:xfrm>
          <a:prstGeom prst="rect">
            <a:avLst/>
          </a:prstGeom>
        </p:spPr>
        <p:txBody>
          <a:bodyPr vert="horz" lIns="91440" tIns="45720" rIns="91440" bIns="45720" rtlCol="0" anchor="ctr">
            <a:noAutofit/>
          </a:bodyPr>
          <a:lstStyle/>
          <a:p>
            <a:pPr algn="ctr" defTabSz="1219170">
              <a:spcBef>
                <a:spcPct val="0"/>
              </a:spcBef>
            </a:pPr>
            <a:r>
              <a:rPr lang="es-AR" sz="4000" b="1" dirty="0" smtClean="0">
                <a:solidFill>
                  <a:schemeClr val="tx2">
                    <a:lumMod val="50000"/>
                  </a:schemeClr>
                </a:solidFill>
                <a:latin typeface="Arial Narrow" pitchFamily="34" charset="0"/>
                <a:cs typeface="Arial" pitchFamily="34" charset="0"/>
              </a:rPr>
              <a:t>El siguiente análisis se basa en información producida por el Observatorio Económico de San Martín a través de su Encuesta Trimestral a las Empresas Industriales. </a:t>
            </a:r>
            <a:endParaRPr lang="es-ES" sz="4000" b="1" dirty="0" smtClean="0">
              <a:solidFill>
                <a:schemeClr val="tx2">
                  <a:lumMod val="50000"/>
                </a:schemeClr>
              </a:solidFill>
              <a:latin typeface="Arial Narrow" pitchFamily="34" charset="0"/>
              <a:cs typeface="Arial" pitchFamily="34" charset="0"/>
            </a:endParaRPr>
          </a:p>
          <a:p>
            <a:pPr marL="0" marR="0" lvl="0" indent="0" algn="ctr" defTabSz="1219170" rtl="0" eaLnBrk="1" fontAlgn="auto" latinLnBrk="0" hangingPunct="1">
              <a:lnSpc>
                <a:spcPct val="100000"/>
              </a:lnSpc>
              <a:spcBef>
                <a:spcPct val="0"/>
              </a:spcBef>
              <a:spcAft>
                <a:spcPts val="0"/>
              </a:spcAft>
              <a:buClrTx/>
              <a:buSzTx/>
              <a:buFontTx/>
              <a:buNone/>
              <a:tabLst/>
              <a:defRPr/>
            </a:pPr>
            <a:r>
              <a:rPr kumimoji="0" lang="es-ES" sz="3800" b="1" i="0" u="none" strike="noStrike" kern="1200" cap="none" spc="0" normalizeH="0" noProof="0" dirty="0" smtClean="0">
                <a:ln>
                  <a:noFill/>
                </a:ln>
                <a:solidFill>
                  <a:schemeClr val="tx2">
                    <a:lumMod val="50000"/>
                  </a:schemeClr>
                </a:solidFill>
                <a:effectLst/>
                <a:uLnTx/>
                <a:uFillTx/>
                <a:latin typeface="Times New Roman" panose="02020603050405020304" pitchFamily="18" charset="0"/>
                <a:ea typeface="+mj-ea"/>
                <a:cs typeface="Times New Roman" panose="02020603050405020304" pitchFamily="18" charset="0"/>
              </a:rPr>
              <a:t> </a:t>
            </a:r>
          </a:p>
          <a:p>
            <a:pPr marL="0" marR="0" lvl="0" indent="0" algn="ctr" defTabSz="1219170" rtl="0" eaLnBrk="1" fontAlgn="auto" latinLnBrk="0" hangingPunct="1">
              <a:lnSpc>
                <a:spcPct val="100000"/>
              </a:lnSpc>
              <a:spcBef>
                <a:spcPct val="0"/>
              </a:spcBef>
              <a:spcAft>
                <a:spcPts val="0"/>
              </a:spcAft>
              <a:buClrTx/>
              <a:buSzTx/>
              <a:buFontTx/>
              <a:buNone/>
              <a:tabLst/>
              <a:defRPr/>
            </a:pPr>
            <a:r>
              <a:rPr lang="es-ES" sz="4000" b="1" dirty="0" smtClean="0">
                <a:solidFill>
                  <a:schemeClr val="tx2">
                    <a:lumMod val="50000"/>
                  </a:schemeClr>
                </a:solidFill>
                <a:latin typeface="Arial Narrow" pitchFamily="34" charset="0"/>
                <a:cs typeface="Arial" pitchFamily="34" charset="0"/>
              </a:rPr>
              <a:t>Secretaría de Producción y Desarrollo</a:t>
            </a:r>
          </a:p>
          <a:p>
            <a:pPr marL="0" marR="0" lvl="0" indent="0" algn="ctr" defTabSz="1219170" rtl="0" eaLnBrk="1" fontAlgn="auto" latinLnBrk="0" hangingPunct="1">
              <a:lnSpc>
                <a:spcPct val="100000"/>
              </a:lnSpc>
              <a:spcBef>
                <a:spcPct val="0"/>
              </a:spcBef>
              <a:spcAft>
                <a:spcPts val="0"/>
              </a:spcAft>
              <a:buClrTx/>
              <a:buSzTx/>
              <a:buFontTx/>
              <a:buNone/>
              <a:tabLst/>
              <a:defRPr/>
            </a:pPr>
            <a:r>
              <a:rPr lang="es-ES" sz="4000" b="1" dirty="0" smtClean="0">
                <a:solidFill>
                  <a:schemeClr val="tx2">
                    <a:lumMod val="50000"/>
                  </a:schemeClr>
                </a:solidFill>
                <a:latin typeface="Arial Narrow" pitchFamily="34" charset="0"/>
                <a:cs typeface="Arial" pitchFamily="34" charset="0"/>
              </a:rPr>
              <a:t>Municipalidad de General San Martín</a:t>
            </a:r>
            <a:endParaRPr lang="es-ES" sz="4000" b="1" dirty="0">
              <a:solidFill>
                <a:schemeClr val="tx2">
                  <a:lumMod val="50000"/>
                </a:schemeClr>
              </a:solidFill>
              <a:latin typeface="Arial Narrow" pitchFamily="34" charset="0"/>
              <a:cs typeface="Arial" pitchFamily="34" charset="0"/>
            </a:endParaRPr>
          </a:p>
        </p:txBody>
      </p:sp>
    </p:spTree>
    <p:extLst>
      <p:ext uri="{BB962C8B-B14F-4D97-AF65-F5344CB8AC3E}">
        <p14:creationId xmlns="" xmlns:p14="http://schemas.microsoft.com/office/powerpoint/2010/main" val="12510591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9" name="Rectángulo 8"/>
          <p:cNvSpPr/>
          <p:nvPr/>
        </p:nvSpPr>
        <p:spPr>
          <a:xfrm>
            <a:off x="996848" y="924105"/>
            <a:ext cx="6503422" cy="830997"/>
          </a:xfrm>
          <a:prstGeom prst="rect">
            <a:avLst/>
          </a:prstGeom>
        </p:spPr>
        <p:txBody>
          <a:bodyPr wrap="square">
            <a:spAutoFit/>
          </a:bodyPr>
          <a:lstStyle/>
          <a:p>
            <a:pPr algn="ctr"/>
            <a:r>
              <a:rPr lang="es-AR" sz="2400" b="1" dirty="0" smtClean="0">
                <a:solidFill>
                  <a:schemeClr val="tx2">
                    <a:lumMod val="50000"/>
                  </a:schemeClr>
                </a:solidFill>
                <a:latin typeface="Arial" pitchFamily="34" charset="0"/>
                <a:cs typeface="Arial" pitchFamily="34" charset="0"/>
              </a:rPr>
              <a:t>Empresas exportadoras </a:t>
            </a:r>
          </a:p>
          <a:p>
            <a:pPr algn="ctr"/>
            <a:r>
              <a:rPr lang="es-AR" sz="2400" b="1" dirty="0" smtClean="0">
                <a:solidFill>
                  <a:schemeClr val="tx2">
                    <a:lumMod val="50000"/>
                  </a:schemeClr>
                </a:solidFill>
                <a:latin typeface="Arial" pitchFamily="34" charset="0"/>
                <a:cs typeface="Arial" pitchFamily="34" charset="0"/>
              </a:rPr>
              <a:t>por rango de ocupación</a:t>
            </a:r>
            <a:endParaRPr lang="es-AR" sz="2400" b="1" dirty="0">
              <a:solidFill>
                <a:schemeClr val="tx2">
                  <a:lumMod val="50000"/>
                </a:schemeClr>
              </a:solidFill>
              <a:latin typeface="Arial" pitchFamily="34" charset="0"/>
              <a:cs typeface="Arial" pitchFamily="34" charset="0"/>
            </a:endParaRPr>
          </a:p>
        </p:txBody>
      </p:sp>
      <p:sp>
        <p:nvSpPr>
          <p:cNvPr id="15" name="3 CuadroTexto"/>
          <p:cNvSpPr txBox="1"/>
          <p:nvPr/>
        </p:nvSpPr>
        <p:spPr>
          <a:xfrm>
            <a:off x="7350369" y="1787606"/>
            <a:ext cx="4347787" cy="3816429"/>
          </a:xfrm>
          <a:prstGeom prst="rect">
            <a:avLst/>
          </a:prstGeom>
          <a:noFill/>
        </p:spPr>
        <p:txBody>
          <a:bodyPr wrap="square" rtlCol="0">
            <a:spAutoFit/>
          </a:bodyPr>
          <a:lstStyle/>
          <a:p>
            <a:pPr marL="342900" indent="-342900" algn="just">
              <a:buFont typeface="Arial" panose="020B0604020202020204" pitchFamily="34" charset="0"/>
              <a:buChar char="•"/>
            </a:pPr>
            <a:r>
              <a:rPr lang="es-AR" sz="2200" b="1" dirty="0" smtClean="0">
                <a:solidFill>
                  <a:schemeClr val="tx2">
                    <a:lumMod val="50000"/>
                  </a:schemeClr>
                </a:solidFill>
                <a:latin typeface="Arial" pitchFamily="34" charset="0"/>
                <a:cs typeface="Arial" pitchFamily="34" charset="0"/>
              </a:rPr>
              <a:t>Se observa una relación directa entre la cantidad de ocupados y el porcentaje de empresas exportadoras.</a:t>
            </a:r>
          </a:p>
          <a:p>
            <a:pPr marL="342900" indent="-342900" algn="just">
              <a:buFont typeface="Arial" panose="020B0604020202020204" pitchFamily="34" charset="0"/>
              <a:buChar char="•"/>
            </a:pPr>
            <a:endParaRPr lang="es-AR" sz="2200" b="1" dirty="0" smtClean="0">
              <a:solidFill>
                <a:schemeClr val="tx2">
                  <a:lumMod val="50000"/>
                </a:schemeClr>
              </a:solidFill>
              <a:latin typeface="Arial" pitchFamily="34" charset="0"/>
              <a:cs typeface="Arial" pitchFamily="34" charset="0"/>
            </a:endParaRPr>
          </a:p>
          <a:p>
            <a:pPr marL="342900" indent="-342900" algn="just">
              <a:buFont typeface="Arial" panose="020B0604020202020204" pitchFamily="34" charset="0"/>
              <a:buChar char="•"/>
            </a:pPr>
            <a:r>
              <a:rPr lang="es-AR" sz="2200" b="1" dirty="0" smtClean="0">
                <a:solidFill>
                  <a:schemeClr val="tx2">
                    <a:lumMod val="50000"/>
                  </a:schemeClr>
                </a:solidFill>
                <a:latin typeface="Arial" pitchFamily="34" charset="0"/>
                <a:cs typeface="Arial" pitchFamily="34" charset="0"/>
              </a:rPr>
              <a:t>Esto pone en evidencia la necesidad de contar con una escala de producción suficiente que les permita ser competitivos en el mercado mundial.  </a:t>
            </a:r>
            <a:endParaRPr lang="es-AR" sz="2200" b="1" dirty="0">
              <a:solidFill>
                <a:schemeClr val="tx2">
                  <a:lumMod val="50000"/>
                </a:schemeClr>
              </a:solidFill>
              <a:latin typeface="Arial" pitchFamily="34" charset="0"/>
              <a:cs typeface="Arial" pitchFamily="34" charset="0"/>
            </a:endParaRPr>
          </a:p>
        </p:txBody>
      </p:sp>
      <p:graphicFrame>
        <p:nvGraphicFramePr>
          <p:cNvPr id="11" name="1 Gráfico"/>
          <p:cNvGraphicFramePr/>
          <p:nvPr/>
        </p:nvGraphicFramePr>
        <p:xfrm>
          <a:off x="1182661" y="2052793"/>
          <a:ext cx="6072577" cy="326871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 xmlns:p14="http://schemas.microsoft.com/office/powerpoint/2010/main" val="37782229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pic>
        <p:nvPicPr>
          <p:cNvPr id="1027" name="Picture 3"/>
          <p:cNvPicPr>
            <a:picLocks noChangeAspect="1" noChangeArrowheads="1"/>
          </p:cNvPicPr>
          <p:nvPr/>
        </p:nvPicPr>
        <p:blipFill>
          <a:blip r:embed="rId5" cstate="print"/>
          <a:srcRect/>
          <a:stretch>
            <a:fillRect/>
          </a:stretch>
        </p:blipFill>
        <p:spPr bwMode="auto">
          <a:xfrm>
            <a:off x="872498" y="2027472"/>
            <a:ext cx="5992167" cy="3219086"/>
          </a:xfrm>
          <a:prstGeom prst="rect">
            <a:avLst/>
          </a:prstGeom>
          <a:noFill/>
          <a:ln w="9525">
            <a:noFill/>
            <a:miter lim="800000"/>
            <a:headEnd/>
            <a:tailEnd/>
          </a:ln>
          <a:effectLst/>
        </p:spPr>
      </p:pic>
      <p:sp>
        <p:nvSpPr>
          <p:cNvPr id="13" name="12 Rectángulo"/>
          <p:cNvSpPr/>
          <p:nvPr/>
        </p:nvSpPr>
        <p:spPr>
          <a:xfrm>
            <a:off x="6705601" y="1408761"/>
            <a:ext cx="5076668" cy="4939814"/>
          </a:xfrm>
          <a:prstGeom prst="rect">
            <a:avLst/>
          </a:prstGeom>
        </p:spPr>
        <p:txBody>
          <a:bodyPr wrap="square">
            <a:spAutoFit/>
          </a:bodyPr>
          <a:lstStyle/>
          <a:p>
            <a:pPr algn="just">
              <a:buFont typeface="Arial" pitchFamily="34" charset="0"/>
              <a:buChar char="•"/>
            </a:pPr>
            <a:r>
              <a:rPr lang="es-AR" sz="2100" b="1" dirty="0" smtClean="0">
                <a:solidFill>
                  <a:schemeClr val="tx2">
                    <a:lumMod val="50000"/>
                  </a:schemeClr>
                </a:solidFill>
                <a:latin typeface="Arial" pitchFamily="34" charset="0"/>
                <a:cs typeface="Arial" pitchFamily="34" charset="0"/>
              </a:rPr>
              <a:t> Hay diferencias significativas de acuerdo a si son empresas exportadoras o no. </a:t>
            </a:r>
          </a:p>
          <a:p>
            <a:pPr algn="just">
              <a:buFont typeface="Arial" pitchFamily="34" charset="0"/>
              <a:buChar char="•"/>
            </a:pPr>
            <a:r>
              <a:rPr lang="es-AR" sz="2100" b="1" dirty="0" smtClean="0">
                <a:solidFill>
                  <a:schemeClr val="tx2">
                    <a:lumMod val="50000"/>
                  </a:schemeClr>
                </a:solidFill>
                <a:latin typeface="Arial" pitchFamily="34" charset="0"/>
                <a:cs typeface="Arial" pitchFamily="34" charset="0"/>
              </a:rPr>
              <a:t> Se advierte la importante participación del empleo generado en las exportadoras.</a:t>
            </a:r>
          </a:p>
          <a:p>
            <a:pPr algn="just">
              <a:buFont typeface="Arial" pitchFamily="34" charset="0"/>
              <a:buChar char="•"/>
            </a:pPr>
            <a:r>
              <a:rPr lang="es-AR" sz="2100" b="1" dirty="0" smtClean="0">
                <a:solidFill>
                  <a:schemeClr val="tx2">
                    <a:lumMod val="50000"/>
                  </a:schemeClr>
                </a:solidFill>
                <a:latin typeface="Arial" pitchFamily="34" charset="0"/>
                <a:cs typeface="Arial" pitchFamily="34" charset="0"/>
              </a:rPr>
              <a:t> Si bien son alrededor del 25% de las firmas relevadas, aportan casi el 47% de los puestos de trabajo en el segundo trimestre del 2018</a:t>
            </a:r>
            <a:r>
              <a:rPr lang="es-AR" sz="2100" b="1" dirty="0" smtClean="0">
                <a:solidFill>
                  <a:schemeClr val="tx2">
                    <a:lumMod val="50000"/>
                  </a:schemeClr>
                </a:solidFill>
                <a:latin typeface="Arial" pitchFamily="34" charset="0"/>
                <a:cs typeface="Arial" pitchFamily="34" charset="0"/>
              </a:rPr>
              <a:t>.</a:t>
            </a:r>
          </a:p>
          <a:p>
            <a:pPr algn="just">
              <a:buFont typeface="Arial" pitchFamily="34" charset="0"/>
              <a:buChar char="•"/>
            </a:pPr>
            <a:r>
              <a:rPr lang="es-AR" sz="2100" b="1" dirty="0" smtClean="0">
                <a:solidFill>
                  <a:schemeClr val="tx2">
                    <a:lumMod val="50000"/>
                  </a:schemeClr>
                </a:solidFill>
                <a:latin typeface="Arial" pitchFamily="34" charset="0"/>
                <a:cs typeface="Arial" pitchFamily="34" charset="0"/>
              </a:rPr>
              <a:t> </a:t>
            </a:r>
            <a:r>
              <a:rPr lang="es-AR" sz="2100" b="1" dirty="0" smtClean="0">
                <a:solidFill>
                  <a:schemeClr val="tx2">
                    <a:lumMod val="50000"/>
                  </a:schemeClr>
                </a:solidFill>
                <a:latin typeface="Arial" pitchFamily="34" charset="0"/>
                <a:cs typeface="Arial" pitchFamily="34" charset="0"/>
              </a:rPr>
              <a:t>Las </a:t>
            </a:r>
            <a:r>
              <a:rPr lang="es-AR" sz="2100" b="1" dirty="0" smtClean="0">
                <a:solidFill>
                  <a:schemeClr val="tx2">
                    <a:lumMod val="50000"/>
                  </a:schemeClr>
                </a:solidFill>
                <a:latin typeface="Arial" pitchFamily="34" charset="0"/>
                <a:cs typeface="Arial" pitchFamily="34" charset="0"/>
              </a:rPr>
              <a:t>industrias relevadas perdieron el 4,1% de los puestos de trabajo</a:t>
            </a:r>
            <a:r>
              <a:rPr lang="es-AR" sz="2100" b="1" dirty="0" smtClean="0">
                <a:solidFill>
                  <a:schemeClr val="tx2">
                    <a:lumMod val="50000"/>
                  </a:schemeClr>
                </a:solidFill>
                <a:latin typeface="Arial" pitchFamily="34" charset="0"/>
                <a:cs typeface="Arial" pitchFamily="34" charset="0"/>
              </a:rPr>
              <a:t>. En las que no exportan </a:t>
            </a:r>
            <a:r>
              <a:rPr lang="es-AR" sz="2100" b="1" dirty="0" smtClean="0">
                <a:solidFill>
                  <a:schemeClr val="tx2">
                    <a:lumMod val="50000"/>
                  </a:schemeClr>
                </a:solidFill>
                <a:latin typeface="Arial" pitchFamily="34" charset="0"/>
                <a:cs typeface="Arial" pitchFamily="34" charset="0"/>
              </a:rPr>
              <a:t>se redujo el </a:t>
            </a:r>
            <a:r>
              <a:rPr lang="es-AR" sz="2100" b="1" dirty="0" smtClean="0">
                <a:solidFill>
                  <a:schemeClr val="tx2">
                    <a:lumMod val="50000"/>
                  </a:schemeClr>
                </a:solidFill>
                <a:latin typeface="Arial" pitchFamily="34" charset="0"/>
                <a:cs typeface="Arial" pitchFamily="34" charset="0"/>
              </a:rPr>
              <a:t>5,2</a:t>
            </a:r>
            <a:r>
              <a:rPr lang="es-AR" sz="2100" b="1" dirty="0" smtClean="0">
                <a:solidFill>
                  <a:schemeClr val="tx2">
                    <a:lumMod val="50000"/>
                  </a:schemeClr>
                </a:solidFill>
                <a:latin typeface="Arial" pitchFamily="34" charset="0"/>
                <a:cs typeface="Arial" pitchFamily="34" charset="0"/>
              </a:rPr>
              <a:t>%. </a:t>
            </a:r>
            <a:endParaRPr lang="es-AR" sz="2100" b="1" dirty="0" smtClean="0">
              <a:solidFill>
                <a:schemeClr val="tx2">
                  <a:lumMod val="50000"/>
                </a:schemeClr>
              </a:solidFill>
              <a:latin typeface="Arial" pitchFamily="34" charset="0"/>
              <a:cs typeface="Arial" pitchFamily="34" charset="0"/>
            </a:endParaRPr>
          </a:p>
          <a:p>
            <a:pPr algn="just">
              <a:buFont typeface="Arial" pitchFamily="34" charset="0"/>
              <a:buChar char="•"/>
            </a:pPr>
            <a:r>
              <a:rPr lang="es-AR" sz="2100" b="1" smtClean="0">
                <a:solidFill>
                  <a:schemeClr val="tx2">
                    <a:lumMod val="50000"/>
                  </a:schemeClr>
                </a:solidFill>
                <a:latin typeface="Arial" pitchFamily="34" charset="0"/>
                <a:cs typeface="Arial" pitchFamily="34" charset="0"/>
              </a:rPr>
              <a:t> </a:t>
            </a:r>
            <a:r>
              <a:rPr lang="es-AR" sz="2100" b="1" smtClean="0">
                <a:solidFill>
                  <a:schemeClr val="tx2">
                    <a:lumMod val="50000"/>
                  </a:schemeClr>
                </a:solidFill>
                <a:latin typeface="Arial" pitchFamily="34" charset="0"/>
                <a:cs typeface="Arial" pitchFamily="34" charset="0"/>
              </a:rPr>
              <a:t>En </a:t>
            </a:r>
            <a:r>
              <a:rPr lang="es-AR" sz="2100" b="1" dirty="0" smtClean="0">
                <a:solidFill>
                  <a:schemeClr val="tx2">
                    <a:lumMod val="50000"/>
                  </a:schemeClr>
                </a:solidFill>
                <a:latin typeface="Arial" pitchFamily="34" charset="0"/>
                <a:cs typeface="Arial" pitchFamily="34" charset="0"/>
              </a:rPr>
              <a:t>las </a:t>
            </a:r>
            <a:r>
              <a:rPr lang="es-AR" sz="2100" b="1" dirty="0" smtClean="0">
                <a:solidFill>
                  <a:schemeClr val="tx2">
                    <a:lumMod val="50000"/>
                  </a:schemeClr>
                </a:solidFill>
                <a:latin typeface="Arial" pitchFamily="34" charset="0"/>
                <a:cs typeface="Arial" pitchFamily="34" charset="0"/>
              </a:rPr>
              <a:t>exportadoras sólo el  </a:t>
            </a:r>
            <a:r>
              <a:rPr lang="es-AR" sz="2100" b="1" dirty="0" smtClean="0">
                <a:solidFill>
                  <a:schemeClr val="tx2">
                    <a:lumMod val="50000"/>
                  </a:schemeClr>
                </a:solidFill>
                <a:latin typeface="Arial" pitchFamily="34" charset="0"/>
                <a:cs typeface="Arial" pitchFamily="34" charset="0"/>
              </a:rPr>
              <a:t>2,9%.</a:t>
            </a:r>
            <a:endParaRPr lang="es-AR" sz="2100" b="1" dirty="0" smtClean="0">
              <a:solidFill>
                <a:schemeClr val="tx2">
                  <a:lumMod val="50000"/>
                </a:schemeClr>
              </a:solidFill>
              <a:latin typeface="Arial" pitchFamily="34" charset="0"/>
              <a:cs typeface="Arial" pitchFamily="34" charset="0"/>
            </a:endParaRPr>
          </a:p>
          <a:p>
            <a:pPr algn="just">
              <a:buFont typeface="Arial" pitchFamily="34" charset="0"/>
              <a:buChar char="•"/>
            </a:pPr>
            <a:endParaRPr lang="es-AR" sz="2100" b="1" dirty="0">
              <a:solidFill>
                <a:schemeClr val="tx2">
                  <a:lumMod val="50000"/>
                </a:schemeClr>
              </a:solidFill>
              <a:latin typeface="Arial" pitchFamily="34" charset="0"/>
              <a:cs typeface="Arial" pitchFamily="34" charset="0"/>
            </a:endParaRPr>
          </a:p>
        </p:txBody>
      </p:sp>
      <p:sp>
        <p:nvSpPr>
          <p:cNvPr id="14" name="13 Rectángulo"/>
          <p:cNvSpPr/>
          <p:nvPr/>
        </p:nvSpPr>
        <p:spPr>
          <a:xfrm>
            <a:off x="1055448" y="1265633"/>
            <a:ext cx="5006499" cy="769441"/>
          </a:xfrm>
          <a:prstGeom prst="rect">
            <a:avLst/>
          </a:prstGeom>
        </p:spPr>
        <p:txBody>
          <a:bodyPr wrap="none">
            <a:spAutoFit/>
          </a:bodyPr>
          <a:lstStyle/>
          <a:p>
            <a:r>
              <a:rPr lang="es-AR" sz="2200" b="1" dirty="0" smtClean="0">
                <a:solidFill>
                  <a:schemeClr val="tx2">
                    <a:lumMod val="50000"/>
                  </a:schemeClr>
                </a:solidFill>
                <a:latin typeface="Arial" pitchFamily="34" charset="0"/>
                <a:cs typeface="Arial" pitchFamily="34" charset="0"/>
              </a:rPr>
              <a:t>Ocupados por empresa de acuerdo </a:t>
            </a:r>
          </a:p>
          <a:p>
            <a:pPr algn="ctr"/>
            <a:r>
              <a:rPr lang="es-AR" sz="2200" b="1" dirty="0" smtClean="0">
                <a:solidFill>
                  <a:schemeClr val="tx2">
                    <a:lumMod val="50000"/>
                  </a:schemeClr>
                </a:solidFill>
                <a:latin typeface="Arial" pitchFamily="34" charset="0"/>
                <a:cs typeface="Arial" pitchFamily="34" charset="0"/>
              </a:rPr>
              <a:t>si exportan o no.</a:t>
            </a:r>
            <a:endParaRPr lang="es-AR" sz="2200" b="1" dirty="0">
              <a:solidFill>
                <a:schemeClr val="tx2">
                  <a:lumMod val="50000"/>
                </a:schemeClr>
              </a:solidFill>
              <a:latin typeface="Arial" pitchFamily="34" charset="0"/>
              <a:cs typeface="Arial" pitchFamily="34" charset="0"/>
            </a:endParaRPr>
          </a:p>
        </p:txBody>
      </p:sp>
    </p:spTree>
    <p:extLst>
      <p:ext uri="{BB962C8B-B14F-4D97-AF65-F5344CB8AC3E}">
        <p14:creationId xmlns="" xmlns:p14="http://schemas.microsoft.com/office/powerpoint/2010/main" val="22234120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14" name="13 Rectángulo"/>
          <p:cNvSpPr/>
          <p:nvPr/>
        </p:nvSpPr>
        <p:spPr>
          <a:xfrm>
            <a:off x="1175373" y="1085752"/>
            <a:ext cx="5322291" cy="769441"/>
          </a:xfrm>
          <a:prstGeom prst="rect">
            <a:avLst/>
          </a:prstGeom>
        </p:spPr>
        <p:txBody>
          <a:bodyPr wrap="none">
            <a:spAutoFit/>
          </a:bodyPr>
          <a:lstStyle/>
          <a:p>
            <a:r>
              <a:rPr lang="es-AR" sz="2200" b="1" dirty="0" smtClean="0">
                <a:solidFill>
                  <a:schemeClr val="tx2">
                    <a:lumMod val="50000"/>
                  </a:schemeClr>
                </a:solidFill>
                <a:latin typeface="Arial" pitchFamily="34" charset="0"/>
                <a:cs typeface="Arial" pitchFamily="34" charset="0"/>
              </a:rPr>
              <a:t>Situación económica en el último año </a:t>
            </a:r>
          </a:p>
          <a:p>
            <a:pPr algn="ctr"/>
            <a:r>
              <a:rPr lang="es-AR" sz="2200" b="1" dirty="0" smtClean="0">
                <a:solidFill>
                  <a:schemeClr val="tx2">
                    <a:lumMod val="50000"/>
                  </a:schemeClr>
                </a:solidFill>
                <a:latin typeface="Arial" pitchFamily="34" charset="0"/>
                <a:cs typeface="Arial" pitchFamily="34" charset="0"/>
              </a:rPr>
              <a:t>de acuerdo a si exportan o no</a:t>
            </a:r>
            <a:endParaRPr lang="es-AR" sz="2200" b="1" dirty="0">
              <a:solidFill>
                <a:schemeClr val="tx2">
                  <a:lumMod val="50000"/>
                </a:schemeClr>
              </a:solidFill>
              <a:latin typeface="Arial" pitchFamily="34" charset="0"/>
              <a:cs typeface="Arial" pitchFamily="34" charset="0"/>
            </a:endParaRPr>
          </a:p>
        </p:txBody>
      </p:sp>
      <p:pic>
        <p:nvPicPr>
          <p:cNvPr id="3074" name="Picture 2"/>
          <p:cNvPicPr>
            <a:picLocks noChangeAspect="1" noChangeArrowheads="1"/>
          </p:cNvPicPr>
          <p:nvPr/>
        </p:nvPicPr>
        <p:blipFill>
          <a:blip r:embed="rId5" cstate="print"/>
          <a:srcRect/>
          <a:stretch>
            <a:fillRect/>
          </a:stretch>
        </p:blipFill>
        <p:spPr bwMode="auto">
          <a:xfrm>
            <a:off x="1077992" y="1869762"/>
            <a:ext cx="5367779" cy="3888901"/>
          </a:xfrm>
          <a:prstGeom prst="rect">
            <a:avLst/>
          </a:prstGeom>
          <a:noFill/>
          <a:ln w="9525">
            <a:noFill/>
            <a:miter lim="800000"/>
            <a:headEnd/>
            <a:tailEnd/>
          </a:ln>
          <a:effectLst/>
        </p:spPr>
      </p:pic>
      <p:sp>
        <p:nvSpPr>
          <p:cNvPr id="9" name="8 Rectángulo"/>
          <p:cNvSpPr/>
          <p:nvPr/>
        </p:nvSpPr>
        <p:spPr>
          <a:xfrm>
            <a:off x="6580682" y="1468721"/>
            <a:ext cx="5201587" cy="4401205"/>
          </a:xfrm>
          <a:prstGeom prst="rect">
            <a:avLst/>
          </a:prstGeom>
        </p:spPr>
        <p:txBody>
          <a:bodyPr wrap="square">
            <a:spAutoFit/>
          </a:bodyPr>
          <a:lstStyle/>
          <a:p>
            <a:pPr>
              <a:buFont typeface="Arial" pitchFamily="34" charset="0"/>
              <a:buChar char="•"/>
            </a:pPr>
            <a:r>
              <a:rPr lang="es-AR" sz="2000" b="1" dirty="0" smtClean="0">
                <a:solidFill>
                  <a:schemeClr val="tx2">
                    <a:lumMod val="50000"/>
                  </a:schemeClr>
                </a:solidFill>
                <a:latin typeface="Arial" pitchFamily="34" charset="0"/>
                <a:cs typeface="Arial" pitchFamily="34" charset="0"/>
              </a:rPr>
              <a:t> Seis de cada diez industrias declaran que la situación empeoró en el último año, pero aquellas que exportan parecen estar menos afectadas.</a:t>
            </a:r>
          </a:p>
          <a:p>
            <a:pPr>
              <a:buFont typeface="Arial" pitchFamily="34" charset="0"/>
              <a:buChar char="•"/>
            </a:pPr>
            <a:r>
              <a:rPr lang="es-AR" sz="2000" b="1" dirty="0" smtClean="0">
                <a:solidFill>
                  <a:schemeClr val="tx2">
                    <a:lumMod val="50000"/>
                  </a:schemeClr>
                </a:solidFill>
                <a:latin typeface="Arial" pitchFamily="34" charset="0"/>
                <a:cs typeface="Arial" pitchFamily="34" charset="0"/>
              </a:rPr>
              <a:t> Casi el 20% de estas firmas sostiene que su situación mejoró, porcentaje que se reduce al 8,5% entre las no exportadoras. </a:t>
            </a:r>
          </a:p>
          <a:p>
            <a:pPr>
              <a:buFont typeface="Arial" pitchFamily="34" charset="0"/>
              <a:buChar char="•"/>
            </a:pPr>
            <a:r>
              <a:rPr lang="es-AR" sz="2000" b="1" dirty="0" smtClean="0">
                <a:solidFill>
                  <a:schemeClr val="tx2">
                    <a:lumMod val="50000"/>
                  </a:schemeClr>
                </a:solidFill>
                <a:latin typeface="Arial" pitchFamily="34" charset="0"/>
                <a:cs typeface="Arial" pitchFamily="34" charset="0"/>
              </a:rPr>
              <a:t> Mientras dos de cada tres empresas de ese grupo sienten que están peores con respecto al año anterior, este indicador cae al 45% entre aquellas que llegan al exterior con sus productos.</a:t>
            </a:r>
          </a:p>
          <a:p>
            <a:endParaRPr lang="es-AR" sz="2000" b="1" dirty="0">
              <a:solidFill>
                <a:schemeClr val="tx2">
                  <a:lumMod val="50000"/>
                </a:schemeClr>
              </a:solidFill>
              <a:latin typeface="Arial" pitchFamily="34" charset="0"/>
              <a:cs typeface="Arial" pitchFamily="34" charset="0"/>
            </a:endParaRPr>
          </a:p>
        </p:txBody>
      </p:sp>
    </p:spTree>
    <p:extLst>
      <p:ext uri="{BB962C8B-B14F-4D97-AF65-F5344CB8AC3E}">
        <p14:creationId xmlns="" xmlns:p14="http://schemas.microsoft.com/office/powerpoint/2010/main" val="22234120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14" name="13 Rectángulo"/>
          <p:cNvSpPr/>
          <p:nvPr/>
        </p:nvSpPr>
        <p:spPr>
          <a:xfrm>
            <a:off x="950520" y="1070762"/>
            <a:ext cx="5471178" cy="830997"/>
          </a:xfrm>
          <a:prstGeom prst="rect">
            <a:avLst/>
          </a:prstGeom>
        </p:spPr>
        <p:txBody>
          <a:bodyPr wrap="none">
            <a:spAutoFit/>
          </a:bodyPr>
          <a:lstStyle/>
          <a:p>
            <a:pPr algn="ctr"/>
            <a:r>
              <a:rPr lang="es-AR" sz="2400" b="1" dirty="0" smtClean="0">
                <a:solidFill>
                  <a:schemeClr val="tx2">
                    <a:lumMod val="50000"/>
                  </a:schemeClr>
                </a:solidFill>
              </a:rPr>
              <a:t>Porcentaje de empresas que realizaron </a:t>
            </a:r>
          </a:p>
          <a:p>
            <a:pPr algn="ctr"/>
            <a:r>
              <a:rPr lang="es-AR" sz="2400" b="1" dirty="0" smtClean="0">
                <a:solidFill>
                  <a:schemeClr val="tx2">
                    <a:lumMod val="50000"/>
                  </a:schemeClr>
                </a:solidFill>
              </a:rPr>
              <a:t>inversiones de acuerdo a si exportan o no</a:t>
            </a:r>
            <a:endParaRPr lang="es-AR" sz="2200" b="1" dirty="0">
              <a:solidFill>
                <a:schemeClr val="tx2">
                  <a:lumMod val="50000"/>
                </a:schemeClr>
              </a:solidFill>
            </a:endParaRPr>
          </a:p>
        </p:txBody>
      </p:sp>
      <p:sp>
        <p:nvSpPr>
          <p:cNvPr id="9" name="8 Rectángulo"/>
          <p:cNvSpPr/>
          <p:nvPr/>
        </p:nvSpPr>
        <p:spPr>
          <a:xfrm>
            <a:off x="6565690" y="1543670"/>
            <a:ext cx="5411449" cy="4154984"/>
          </a:xfrm>
          <a:prstGeom prst="rect">
            <a:avLst/>
          </a:prstGeom>
        </p:spPr>
        <p:txBody>
          <a:bodyPr wrap="square">
            <a:spAutoFit/>
          </a:bodyPr>
          <a:lstStyle/>
          <a:p>
            <a:pPr algn="just">
              <a:buFont typeface="Arial" pitchFamily="34" charset="0"/>
              <a:buChar char="•"/>
            </a:pPr>
            <a:r>
              <a:rPr lang="es-AR" sz="2200" b="1" dirty="0" smtClean="0">
                <a:solidFill>
                  <a:schemeClr val="tx2">
                    <a:lumMod val="50000"/>
                  </a:schemeClr>
                </a:solidFill>
                <a:latin typeface="Arial" pitchFamily="34" charset="0"/>
                <a:cs typeface="Arial" pitchFamily="34" charset="0"/>
              </a:rPr>
              <a:t> El 42% de las empresas relevadas responde afirmativamente a la pregunta de si realizaron inversiones en el último año.</a:t>
            </a:r>
          </a:p>
          <a:p>
            <a:pPr algn="just">
              <a:buFont typeface="Arial" pitchFamily="34" charset="0"/>
              <a:buChar char="•"/>
            </a:pPr>
            <a:r>
              <a:rPr lang="es-AR" sz="2200" b="1" dirty="0" smtClean="0">
                <a:solidFill>
                  <a:schemeClr val="tx2">
                    <a:lumMod val="50000"/>
                  </a:schemeClr>
                </a:solidFill>
                <a:latin typeface="Arial" pitchFamily="34" charset="0"/>
                <a:cs typeface="Arial" pitchFamily="34" charset="0"/>
              </a:rPr>
              <a:t> Existe una leve diferencia a favor de las empresas exportadoras, dado que el 50% de estas realizaron actividades para incrementar su stock de capital.</a:t>
            </a:r>
          </a:p>
          <a:p>
            <a:pPr algn="just">
              <a:buFont typeface="Arial" pitchFamily="34" charset="0"/>
              <a:buChar char="•"/>
            </a:pPr>
            <a:r>
              <a:rPr lang="es-AR" sz="2200" b="1" dirty="0" smtClean="0">
                <a:solidFill>
                  <a:schemeClr val="tx2">
                    <a:lumMod val="50000"/>
                  </a:schemeClr>
                </a:solidFill>
                <a:latin typeface="Arial" pitchFamily="34" charset="0"/>
                <a:cs typeface="Arial" pitchFamily="34" charset="0"/>
              </a:rPr>
              <a:t> Mientras que en aquellas que no venden al exterior este indicador se reduce al 39%.</a:t>
            </a:r>
          </a:p>
          <a:p>
            <a:pPr algn="just">
              <a:buFont typeface="Arial" pitchFamily="34" charset="0"/>
              <a:buChar char="•"/>
            </a:pPr>
            <a:endParaRPr lang="es-AR" sz="2200" b="1" dirty="0">
              <a:solidFill>
                <a:schemeClr val="tx2">
                  <a:lumMod val="50000"/>
                </a:schemeClr>
              </a:solidFill>
              <a:latin typeface="Arial" pitchFamily="34" charset="0"/>
              <a:cs typeface="Arial" pitchFamily="34" charset="0"/>
            </a:endParaRPr>
          </a:p>
        </p:txBody>
      </p:sp>
      <p:pic>
        <p:nvPicPr>
          <p:cNvPr id="4098" name="Picture 2"/>
          <p:cNvPicPr>
            <a:picLocks noChangeAspect="1" noChangeArrowheads="1"/>
          </p:cNvPicPr>
          <p:nvPr/>
        </p:nvPicPr>
        <p:blipFill>
          <a:blip r:embed="rId5" cstate="print"/>
          <a:srcRect/>
          <a:stretch>
            <a:fillRect/>
          </a:stretch>
        </p:blipFill>
        <p:spPr bwMode="auto">
          <a:xfrm>
            <a:off x="1155595" y="2168187"/>
            <a:ext cx="4981931" cy="3258252"/>
          </a:xfrm>
          <a:prstGeom prst="rect">
            <a:avLst/>
          </a:prstGeom>
          <a:noFill/>
          <a:ln w="9525">
            <a:noFill/>
            <a:miter lim="800000"/>
            <a:headEnd/>
            <a:tailEnd/>
          </a:ln>
          <a:effectLst/>
        </p:spPr>
      </p:pic>
    </p:spTree>
    <p:extLst>
      <p:ext uri="{BB962C8B-B14F-4D97-AF65-F5344CB8AC3E}">
        <p14:creationId xmlns="" xmlns:p14="http://schemas.microsoft.com/office/powerpoint/2010/main" val="22234120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8" name="7 Rectángulo"/>
          <p:cNvSpPr/>
          <p:nvPr/>
        </p:nvSpPr>
        <p:spPr>
          <a:xfrm>
            <a:off x="943508" y="325058"/>
            <a:ext cx="11280576" cy="748988"/>
          </a:xfrm>
          <a:prstGeom prst="rect">
            <a:avLst/>
          </a:prstGeom>
        </p:spPr>
        <p:txBody>
          <a:bodyPr wrap="square">
            <a:spAutoFit/>
          </a:bodyPr>
          <a:lstStyle/>
          <a:p>
            <a:pPr defTabSz="1219170"/>
            <a:r>
              <a:rPr lang="es-AR" sz="4267" b="1" dirty="0" smtClean="0">
                <a:solidFill>
                  <a:schemeClr val="tx2">
                    <a:lumMod val="50000"/>
                  </a:schemeClr>
                </a:solidFill>
                <a:latin typeface="Arial Narrow" pitchFamily="34" charset="0"/>
              </a:rPr>
              <a:t>Conclusiones</a:t>
            </a:r>
            <a:endParaRPr lang="es-ES" sz="4267" b="1" dirty="0">
              <a:solidFill>
                <a:schemeClr val="tx2">
                  <a:lumMod val="50000"/>
                </a:schemeClr>
              </a:solidFill>
              <a:latin typeface="Arial Narrow" pitchFamily="34" charset="0"/>
            </a:endParaRPr>
          </a:p>
        </p:txBody>
      </p:sp>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14" name="3 CuadroTexto"/>
          <p:cNvSpPr txBox="1"/>
          <p:nvPr/>
        </p:nvSpPr>
        <p:spPr>
          <a:xfrm>
            <a:off x="746531" y="1445036"/>
            <a:ext cx="10754648" cy="4154984"/>
          </a:xfrm>
          <a:prstGeom prst="rect">
            <a:avLst/>
          </a:prstGeom>
          <a:noFill/>
        </p:spPr>
        <p:txBody>
          <a:bodyPr wrap="square" rtlCol="0">
            <a:spAutoFit/>
          </a:bodyPr>
          <a:lstStyle/>
          <a:p>
            <a:pPr marL="342900" indent="-342900" algn="just">
              <a:buFont typeface="Arial" panose="020B0604020202020204" pitchFamily="34" charset="0"/>
              <a:buChar char="•"/>
            </a:pPr>
            <a:r>
              <a:rPr lang="es-AR" sz="2400" b="1" dirty="0" smtClean="0">
                <a:solidFill>
                  <a:schemeClr val="tx2">
                    <a:lumMod val="50000"/>
                  </a:schemeClr>
                </a:solidFill>
                <a:latin typeface="Arial Narrow" pitchFamily="34" charset="0"/>
                <a:cs typeface="Arial" pitchFamily="34" charset="0"/>
              </a:rPr>
              <a:t>Las empresas industriales de San Martín se encuentran transitando un período de profunda vulnerabilidad. </a:t>
            </a:r>
          </a:p>
          <a:p>
            <a:pPr marL="342000" indent="-342000">
              <a:buFont typeface="Arial" pitchFamily="34" charset="0"/>
              <a:buChar char="•"/>
            </a:pPr>
            <a:r>
              <a:rPr lang="es-AR" sz="2400" b="1" dirty="0" smtClean="0">
                <a:solidFill>
                  <a:schemeClr val="tx2">
                    <a:lumMod val="50000"/>
                  </a:schemeClr>
                </a:solidFill>
                <a:latin typeface="Arial Narrow" pitchFamily="34" charset="0"/>
                <a:cs typeface="Arial" pitchFamily="34" charset="0"/>
              </a:rPr>
              <a:t>La devaluación de la moneda y la suba de la tasa de interés, impactaron en la economía argentina, especialmente al sector industrial.</a:t>
            </a:r>
          </a:p>
          <a:p>
            <a:pPr marL="342000" indent="-342000">
              <a:buFont typeface="Arial" pitchFamily="34" charset="0"/>
              <a:buChar char="•"/>
            </a:pPr>
            <a:r>
              <a:rPr lang="es-AR" sz="2400" b="1" dirty="0" smtClean="0">
                <a:solidFill>
                  <a:schemeClr val="tx2">
                    <a:lumMod val="50000"/>
                  </a:schemeClr>
                </a:solidFill>
                <a:latin typeface="Arial Narrow" pitchFamily="34" charset="0"/>
                <a:cs typeface="Arial" pitchFamily="34" charset="0"/>
              </a:rPr>
              <a:t>La caída registrada en los niveles de actividad económica nacional, no fue distinta a la observada en la industria sanmartinense. Si bien la depreciación de la moneda local favorece a la competitividad del sector manufacturero, sus efectos no son inmediatos. </a:t>
            </a:r>
          </a:p>
          <a:p>
            <a:pPr marL="342000" indent="-342000">
              <a:buFont typeface="Arial" pitchFamily="34" charset="0"/>
              <a:buChar char="•"/>
            </a:pPr>
            <a:r>
              <a:rPr lang="es-AR" sz="2400" b="1" dirty="0" smtClean="0">
                <a:solidFill>
                  <a:schemeClr val="tx2">
                    <a:lumMod val="50000"/>
                  </a:schemeClr>
                </a:solidFill>
                <a:latin typeface="Arial Narrow" pitchFamily="34" charset="0"/>
                <a:cs typeface="Arial" pitchFamily="34" charset="0"/>
              </a:rPr>
              <a:t>El alto nivel de tasas de interés no sólo afecta las decisiones de inversión sino que además encarece el financiamiento de capital de trabajo, siendo más que necesario para la actividad industrial, especialmente entre las PyMEs.</a:t>
            </a:r>
          </a:p>
        </p:txBody>
      </p:sp>
    </p:spTree>
    <p:extLst>
      <p:ext uri="{BB962C8B-B14F-4D97-AF65-F5344CB8AC3E}">
        <p14:creationId xmlns="" xmlns:p14="http://schemas.microsoft.com/office/powerpoint/2010/main" val="12217252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11" name="10 Rectángulo"/>
          <p:cNvSpPr/>
          <p:nvPr/>
        </p:nvSpPr>
        <p:spPr>
          <a:xfrm>
            <a:off x="1034321" y="1379094"/>
            <a:ext cx="10598046" cy="4893647"/>
          </a:xfrm>
          <a:prstGeom prst="rect">
            <a:avLst/>
          </a:prstGeom>
        </p:spPr>
        <p:txBody>
          <a:bodyPr wrap="square">
            <a:spAutoFit/>
          </a:bodyPr>
          <a:lstStyle/>
          <a:p>
            <a:pPr marL="342000" indent="-342000" algn="just">
              <a:buFont typeface="Arial" panose="020B0604020202020204" pitchFamily="34" charset="0"/>
              <a:buChar char="•"/>
            </a:pPr>
            <a:r>
              <a:rPr lang="es-AR" b="1" dirty="0" smtClean="0">
                <a:solidFill>
                  <a:prstClr val="white">
                    <a:lumMod val="50000"/>
                  </a:prstClr>
                </a:solidFill>
                <a:latin typeface="Arial Narrow" pitchFamily="34" charset="0"/>
                <a:cs typeface="Arial" pitchFamily="34" charset="0"/>
              </a:rPr>
              <a:t> </a:t>
            </a:r>
            <a:r>
              <a:rPr lang="es-AR" sz="2400" b="1" dirty="0" smtClean="0">
                <a:solidFill>
                  <a:schemeClr val="tx2">
                    <a:lumMod val="50000"/>
                  </a:schemeClr>
                </a:solidFill>
                <a:latin typeface="Arial Narrow" pitchFamily="34" charset="0"/>
                <a:cs typeface="Arial" pitchFamily="34" charset="0"/>
              </a:rPr>
              <a:t>Entre las principales herramientas de asistencia que exigen estas firmas se encuentran la reducción de la presión tributaria, el acceso al financiamiento y el desarrollo de canales de comercialización dentro del mercado interno.</a:t>
            </a:r>
          </a:p>
          <a:p>
            <a:pPr marL="342000" indent="-342000" algn="just">
              <a:buFont typeface="Arial" panose="020B0604020202020204" pitchFamily="34" charset="0"/>
              <a:buChar char="•"/>
            </a:pPr>
            <a:r>
              <a:rPr lang="es-AR" sz="2400" b="1" dirty="0" smtClean="0">
                <a:solidFill>
                  <a:schemeClr val="tx2">
                    <a:lumMod val="50000"/>
                  </a:schemeClr>
                </a:solidFill>
                <a:latin typeface="Arial Narrow" pitchFamily="34" charset="0"/>
                <a:cs typeface="Arial" pitchFamily="34" charset="0"/>
              </a:rPr>
              <a:t>Las empresas que cuentan con mayor capacidad para atravesar la actual crisis económica comparten características como por ejemplo ser exportadoras e implementar estrategias de innovación. </a:t>
            </a:r>
          </a:p>
          <a:p>
            <a:pPr marL="342000" lvl="0" indent="-342000" algn="just">
              <a:buFont typeface="Arial" panose="020B0604020202020204" pitchFamily="34" charset="0"/>
              <a:buChar char="•"/>
              <a:defRPr/>
            </a:pPr>
            <a:r>
              <a:rPr lang="es-AR" sz="2400" b="1" dirty="0" smtClean="0">
                <a:solidFill>
                  <a:schemeClr val="tx2">
                    <a:lumMod val="50000"/>
                  </a:schemeClr>
                </a:solidFill>
                <a:latin typeface="Arial Narrow" pitchFamily="34" charset="0"/>
                <a:cs typeface="Arial" pitchFamily="34" charset="0"/>
              </a:rPr>
              <a:t>El partido de General San Martín se caracteriza por una larga tradición industrial, que se extiende a diversas ramas productivas y representa más del 58% de su valor agregado. </a:t>
            </a:r>
          </a:p>
          <a:p>
            <a:pPr marL="342000" lvl="0" indent="-342000" algn="just">
              <a:buFont typeface="Arial" panose="020B0604020202020204" pitchFamily="34" charset="0"/>
              <a:buChar char="•"/>
              <a:defRPr/>
            </a:pPr>
            <a:r>
              <a:rPr lang="es-AR" sz="2400" b="1" dirty="0" smtClean="0">
                <a:solidFill>
                  <a:schemeClr val="tx2">
                    <a:lumMod val="50000"/>
                  </a:schemeClr>
                </a:solidFill>
                <a:latin typeface="Arial Narrow" pitchFamily="34" charset="0"/>
                <a:cs typeface="Arial" pitchFamily="34" charset="0"/>
              </a:rPr>
              <a:t>Teniendo en cuenta estas características, el envío de manufacturas al exterior se presenta como una gran alternativa para incrementar los niveles de actividad económica del municipio. </a:t>
            </a:r>
          </a:p>
          <a:p>
            <a:pPr marL="342000" lvl="0" indent="-342000" algn="just">
              <a:buFont typeface="Arial" panose="020B0604020202020204" pitchFamily="34" charset="0"/>
              <a:buChar char="•"/>
              <a:defRPr/>
            </a:pPr>
            <a:endParaRPr lang="es-AR" sz="2400" b="1" dirty="0" smtClean="0">
              <a:solidFill>
                <a:schemeClr val="tx2">
                  <a:lumMod val="50000"/>
                </a:schemeClr>
              </a:solidFill>
              <a:latin typeface="Arial Narrow" pitchFamily="34" charset="0"/>
              <a:cs typeface="Arial" pitchFamily="34" charset="0"/>
            </a:endParaRPr>
          </a:p>
        </p:txBody>
      </p:sp>
    </p:spTree>
    <p:extLst>
      <p:ext uri="{BB962C8B-B14F-4D97-AF65-F5344CB8AC3E}">
        <p14:creationId xmlns="" xmlns:p14="http://schemas.microsoft.com/office/powerpoint/2010/main" val="22234120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11" name="10 Rectángulo"/>
          <p:cNvSpPr/>
          <p:nvPr/>
        </p:nvSpPr>
        <p:spPr>
          <a:xfrm>
            <a:off x="1034321" y="1379094"/>
            <a:ext cx="10598046" cy="2308324"/>
          </a:xfrm>
          <a:prstGeom prst="rect">
            <a:avLst/>
          </a:prstGeom>
        </p:spPr>
        <p:txBody>
          <a:bodyPr wrap="square">
            <a:spAutoFit/>
          </a:bodyPr>
          <a:lstStyle/>
          <a:p>
            <a:pPr marL="342000" indent="-342000" algn="just">
              <a:buFont typeface="Arial" panose="020B0604020202020204" pitchFamily="34" charset="0"/>
              <a:buChar char="•"/>
            </a:pPr>
            <a:r>
              <a:rPr lang="es-AR" b="1" dirty="0" smtClean="0">
                <a:solidFill>
                  <a:prstClr val="white">
                    <a:lumMod val="50000"/>
                  </a:prstClr>
                </a:solidFill>
                <a:latin typeface="Arial Narrow" pitchFamily="34" charset="0"/>
                <a:cs typeface="Arial" pitchFamily="34" charset="0"/>
              </a:rPr>
              <a:t> </a:t>
            </a:r>
            <a:r>
              <a:rPr lang="es-AR" sz="2400" b="1" dirty="0" smtClean="0">
                <a:solidFill>
                  <a:schemeClr val="tx2">
                    <a:lumMod val="50000"/>
                  </a:schemeClr>
                </a:solidFill>
                <a:latin typeface="Arial Narrow" pitchFamily="34" charset="0"/>
                <a:cs typeface="Arial" pitchFamily="34" charset="0"/>
              </a:rPr>
              <a:t>No obstante, las empresas industriales que realizan ventas al resto del mundo son escasas y presentan valores de exportación muy reducidos. El entramado productivo del partido está compuesto principalmente por </a:t>
            </a:r>
            <a:r>
              <a:rPr lang="es-AR" sz="2400" b="1" dirty="0" err="1" smtClean="0">
                <a:solidFill>
                  <a:schemeClr val="tx2">
                    <a:lumMod val="50000"/>
                  </a:schemeClr>
                </a:solidFill>
                <a:latin typeface="Arial Narrow" pitchFamily="34" charset="0"/>
                <a:cs typeface="Arial" pitchFamily="34" charset="0"/>
              </a:rPr>
              <a:t>PyMES</a:t>
            </a:r>
            <a:r>
              <a:rPr lang="es-AR" sz="2400" b="1" dirty="0" smtClean="0">
                <a:solidFill>
                  <a:schemeClr val="tx2">
                    <a:lumMod val="50000"/>
                  </a:schemeClr>
                </a:solidFill>
                <a:latin typeface="Arial Narrow" pitchFamily="34" charset="0"/>
                <a:cs typeface="Arial" pitchFamily="34" charset="0"/>
              </a:rPr>
              <a:t> que no poseen la misma fuerza en el comercio exterior que las grandes compañías pertenecientes a ramas especialmente como la siderurgia, la automotriz, la de aluminio, o alimenticias.</a:t>
            </a:r>
          </a:p>
        </p:txBody>
      </p:sp>
    </p:spTree>
    <p:extLst>
      <p:ext uri="{BB962C8B-B14F-4D97-AF65-F5344CB8AC3E}">
        <p14:creationId xmlns="" xmlns:p14="http://schemas.microsoft.com/office/powerpoint/2010/main" val="2223412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0" y="0"/>
            <a:ext cx="911424" cy="6858000"/>
          </a:xfrm>
          <a:prstGeom prst="rect">
            <a:avLst/>
          </a:prstGeom>
          <a:noFill/>
          <a:ln w="9525">
            <a:noFill/>
            <a:miter lim="800000"/>
            <a:headEnd/>
            <a:tailEnd/>
          </a:ln>
          <a:effectLst/>
        </p:spPr>
      </p:pic>
      <p:pic>
        <p:nvPicPr>
          <p:cNvPr id="16" name="15 Imagen" descr="LOGO_CERE.png"/>
          <p:cNvPicPr>
            <a:picLocks noChangeAspect="1"/>
          </p:cNvPicPr>
          <p:nvPr/>
        </p:nvPicPr>
        <p:blipFill>
          <a:blip r:embed="rId3" cstate="print"/>
          <a:stretch>
            <a:fillRect/>
          </a:stretch>
        </p:blipFill>
        <p:spPr>
          <a:xfrm>
            <a:off x="8592278" y="260649"/>
            <a:ext cx="3363498" cy="954699"/>
          </a:xfrm>
          <a:prstGeom prst="rect">
            <a:avLst/>
          </a:prstGeom>
        </p:spPr>
      </p:pic>
      <p:pic>
        <p:nvPicPr>
          <p:cNvPr id="2" name="Picture 3"/>
          <p:cNvPicPr>
            <a:picLocks noChangeAspect="1" noChangeArrowheads="1"/>
          </p:cNvPicPr>
          <p:nvPr/>
        </p:nvPicPr>
        <p:blipFill>
          <a:blip r:embed="rId4" cstate="print"/>
          <a:srcRect/>
          <a:stretch>
            <a:fillRect/>
          </a:stretch>
        </p:blipFill>
        <p:spPr bwMode="auto">
          <a:xfrm>
            <a:off x="7602629" y="1916832"/>
            <a:ext cx="4078107" cy="3836640"/>
          </a:xfrm>
          <a:prstGeom prst="rect">
            <a:avLst/>
          </a:prstGeom>
          <a:noFill/>
          <a:ln w="9525">
            <a:noFill/>
            <a:miter lim="800000"/>
            <a:headEnd/>
            <a:tailEnd/>
          </a:ln>
        </p:spPr>
      </p:pic>
      <p:pic>
        <p:nvPicPr>
          <p:cNvPr id="7" name="6 Imagen" descr="Argentina.jpeg"/>
          <p:cNvPicPr>
            <a:picLocks noChangeAspect="1"/>
          </p:cNvPicPr>
          <p:nvPr/>
        </p:nvPicPr>
        <p:blipFill>
          <a:blip r:embed="rId5" cstate="print"/>
          <a:stretch>
            <a:fillRect/>
          </a:stretch>
        </p:blipFill>
        <p:spPr>
          <a:xfrm>
            <a:off x="1162020" y="1772816"/>
            <a:ext cx="2895600" cy="4495800"/>
          </a:xfrm>
          <a:prstGeom prst="rect">
            <a:avLst/>
          </a:prstGeom>
        </p:spPr>
      </p:pic>
      <p:pic>
        <p:nvPicPr>
          <p:cNvPr id="8" name="7 Imagen" descr="Islas Malvinas.jpeg"/>
          <p:cNvPicPr>
            <a:picLocks noChangeAspect="1"/>
          </p:cNvPicPr>
          <p:nvPr/>
        </p:nvPicPr>
        <p:blipFill>
          <a:blip r:embed="rId6" cstate="print"/>
          <a:stretch>
            <a:fillRect/>
          </a:stretch>
        </p:blipFill>
        <p:spPr>
          <a:xfrm>
            <a:off x="2550991" y="5517232"/>
            <a:ext cx="282793" cy="144016"/>
          </a:xfrm>
          <a:prstGeom prst="rect">
            <a:avLst/>
          </a:prstGeom>
        </p:spPr>
      </p:pic>
      <p:pic>
        <p:nvPicPr>
          <p:cNvPr id="10" name="9 Imagen" descr="Buenos Aires.jpeg"/>
          <p:cNvPicPr>
            <a:picLocks noChangeAspect="1"/>
          </p:cNvPicPr>
          <p:nvPr/>
        </p:nvPicPr>
        <p:blipFill>
          <a:blip r:embed="rId7" cstate="print"/>
          <a:stretch>
            <a:fillRect/>
          </a:stretch>
        </p:blipFill>
        <p:spPr>
          <a:xfrm>
            <a:off x="4057620" y="2132856"/>
            <a:ext cx="3456384" cy="3824260"/>
          </a:xfrm>
          <a:prstGeom prst="rect">
            <a:avLst/>
          </a:prstGeom>
        </p:spPr>
      </p:pic>
      <p:sp>
        <p:nvSpPr>
          <p:cNvPr id="11" name="10 Elipse"/>
          <p:cNvSpPr/>
          <p:nvPr/>
        </p:nvSpPr>
        <p:spPr>
          <a:xfrm>
            <a:off x="6273250" y="2708920"/>
            <a:ext cx="265876" cy="216024"/>
          </a:xfrm>
          <a:prstGeom prst="ellipse">
            <a:avLst/>
          </a:prstGeom>
          <a:solidFill>
            <a:schemeClr val="accent2">
              <a:alpha val="32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CuadroTexto"/>
          <p:cNvSpPr txBox="1"/>
          <p:nvPr/>
        </p:nvSpPr>
        <p:spPr>
          <a:xfrm>
            <a:off x="1487488" y="1052737"/>
            <a:ext cx="2127006" cy="507831"/>
          </a:xfrm>
          <a:prstGeom prst="rect">
            <a:avLst/>
          </a:prstGeom>
          <a:noFill/>
        </p:spPr>
        <p:txBody>
          <a:bodyPr wrap="square" rtlCol="0">
            <a:spAutoFit/>
          </a:bodyPr>
          <a:lstStyle/>
          <a:p>
            <a:pPr algn="ctr"/>
            <a:r>
              <a:rPr lang="es-AR" sz="1300" b="1" dirty="0" smtClean="0">
                <a:solidFill>
                  <a:schemeClr val="accent1">
                    <a:lumMod val="50000"/>
                  </a:schemeClr>
                </a:solidFill>
                <a:latin typeface="Arial" pitchFamily="34" charset="0"/>
                <a:cs typeface="Arial" pitchFamily="34" charset="0"/>
              </a:rPr>
              <a:t>PBI Argentina Año 2018 14,5 billones de pesos </a:t>
            </a:r>
            <a:endParaRPr lang="es-AR" sz="1300" b="1" dirty="0">
              <a:solidFill>
                <a:schemeClr val="accent1">
                  <a:lumMod val="50000"/>
                </a:schemeClr>
              </a:solidFill>
              <a:latin typeface="Arial" pitchFamily="34" charset="0"/>
              <a:cs typeface="Arial" pitchFamily="34" charset="0"/>
            </a:endParaRPr>
          </a:p>
        </p:txBody>
      </p:sp>
      <p:sp>
        <p:nvSpPr>
          <p:cNvPr id="13" name="12 CuadroTexto"/>
          <p:cNvSpPr txBox="1"/>
          <p:nvPr/>
        </p:nvSpPr>
        <p:spPr>
          <a:xfrm>
            <a:off x="4855247" y="1268760"/>
            <a:ext cx="2127006" cy="892552"/>
          </a:xfrm>
          <a:prstGeom prst="rect">
            <a:avLst/>
          </a:prstGeom>
          <a:noFill/>
        </p:spPr>
        <p:txBody>
          <a:bodyPr wrap="square" rtlCol="0">
            <a:spAutoFit/>
          </a:bodyPr>
          <a:lstStyle/>
          <a:p>
            <a:pPr algn="ctr"/>
            <a:r>
              <a:rPr lang="es-AR" sz="1300" b="1" dirty="0" smtClean="0">
                <a:solidFill>
                  <a:schemeClr val="accent1">
                    <a:lumMod val="50000"/>
                  </a:schemeClr>
                </a:solidFill>
                <a:latin typeface="Arial" pitchFamily="34" charset="0"/>
                <a:cs typeface="Arial" pitchFamily="34" charset="0"/>
              </a:rPr>
              <a:t>PBI Provincia de Buenos Aires 4,95 billones de pesos (34% Argentina)</a:t>
            </a:r>
            <a:endParaRPr lang="es-AR" sz="1300" b="1" dirty="0">
              <a:solidFill>
                <a:schemeClr val="accent1">
                  <a:lumMod val="50000"/>
                </a:schemeClr>
              </a:solidFill>
              <a:latin typeface="Arial" pitchFamily="34" charset="0"/>
              <a:cs typeface="Arial" pitchFamily="34" charset="0"/>
            </a:endParaRPr>
          </a:p>
        </p:txBody>
      </p:sp>
      <p:sp>
        <p:nvSpPr>
          <p:cNvPr id="14" name="13 CuadroTexto"/>
          <p:cNvSpPr txBox="1"/>
          <p:nvPr/>
        </p:nvSpPr>
        <p:spPr>
          <a:xfrm>
            <a:off x="9375133" y="1556792"/>
            <a:ext cx="2127006" cy="1292662"/>
          </a:xfrm>
          <a:prstGeom prst="rect">
            <a:avLst/>
          </a:prstGeom>
          <a:noFill/>
        </p:spPr>
        <p:txBody>
          <a:bodyPr wrap="square" rtlCol="0">
            <a:spAutoFit/>
          </a:bodyPr>
          <a:lstStyle/>
          <a:p>
            <a:pPr algn="ctr"/>
            <a:r>
              <a:rPr lang="es-AR" sz="1300" b="1" dirty="0" smtClean="0">
                <a:solidFill>
                  <a:schemeClr val="accent1">
                    <a:lumMod val="50000"/>
                  </a:schemeClr>
                </a:solidFill>
                <a:latin typeface="Arial" pitchFamily="34" charset="0"/>
                <a:cs typeface="Arial" pitchFamily="34" charset="0"/>
              </a:rPr>
              <a:t>PBI Partido de General San Martín</a:t>
            </a:r>
          </a:p>
          <a:p>
            <a:pPr algn="ctr"/>
            <a:r>
              <a:rPr lang="es-AR" sz="1300" b="1" dirty="0" smtClean="0">
                <a:solidFill>
                  <a:schemeClr val="accent1">
                    <a:lumMod val="50000"/>
                  </a:schemeClr>
                </a:solidFill>
                <a:latin typeface="Arial" pitchFamily="34" charset="0"/>
                <a:cs typeface="Arial" pitchFamily="34" charset="0"/>
              </a:rPr>
              <a:t>198 Mil Millones de pesos. 4% economía provincia y el 1,2% de la nacional</a:t>
            </a:r>
            <a:endParaRPr lang="es-AR" sz="1300" b="1" dirty="0">
              <a:solidFill>
                <a:schemeClr val="accent1">
                  <a:lumMod val="50000"/>
                </a:schemeClr>
              </a:solidFill>
              <a:latin typeface="Arial" pitchFamily="34" charset="0"/>
              <a:cs typeface="Arial" pitchFamily="34" charset="0"/>
            </a:endParaRPr>
          </a:p>
        </p:txBody>
      </p:sp>
      <p:sp>
        <p:nvSpPr>
          <p:cNvPr id="15" name="14 CuadroTexto"/>
          <p:cNvSpPr txBox="1"/>
          <p:nvPr/>
        </p:nvSpPr>
        <p:spPr>
          <a:xfrm>
            <a:off x="8134380" y="3212977"/>
            <a:ext cx="2127006" cy="1169551"/>
          </a:xfrm>
          <a:prstGeom prst="rect">
            <a:avLst/>
          </a:prstGeom>
          <a:noFill/>
        </p:spPr>
        <p:txBody>
          <a:bodyPr wrap="square" rtlCol="0">
            <a:spAutoFit/>
          </a:bodyPr>
          <a:lstStyle/>
          <a:p>
            <a:pPr algn="ctr"/>
            <a:r>
              <a:rPr lang="es-AR" sz="1400" b="1" dirty="0" smtClean="0">
                <a:solidFill>
                  <a:schemeClr val="bg2"/>
                </a:solidFill>
                <a:latin typeface="Arial" pitchFamily="34" charset="0"/>
                <a:cs typeface="Arial" pitchFamily="34" charset="0"/>
              </a:rPr>
              <a:t>La Industria de General San Martín representa el 4,5% del total nacional y el 9% de Buenos Aires</a:t>
            </a:r>
            <a:endParaRPr lang="es-AR" sz="1400" b="1" dirty="0">
              <a:solidFill>
                <a:schemeClr val="bg2"/>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9"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ppt_x</p:attrName>
                                        </p:attrNameLst>
                                      </p:cBhvr>
                                      <p:tavLst>
                                        <p:tav tm="0">
                                          <p:val>
                                            <p:strVal val="#ppt_x-.2"/>
                                          </p:val>
                                        </p:tav>
                                        <p:tav tm="100000">
                                          <p:val>
                                            <p:strVal val="#ppt_x"/>
                                          </p:val>
                                        </p:tav>
                                      </p:tavLst>
                                    </p:anim>
                                    <p:anim calcmode="lin" valueType="num">
                                      <p:cBhvr>
                                        <p:cTn id="14"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diamond(in)">
                                      <p:cBhvr>
                                        <p:cTn id="20" dur="20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29"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p:cTn id="25" dur="1000" fill="hold"/>
                                        <p:tgtEl>
                                          <p:spTgt spid="2"/>
                                        </p:tgtEl>
                                        <p:attrNameLst>
                                          <p:attrName>ppt_x</p:attrName>
                                        </p:attrNameLst>
                                      </p:cBhvr>
                                      <p:tavLst>
                                        <p:tav tm="0">
                                          <p:val>
                                            <p:strVal val="#ppt_x-.2"/>
                                          </p:val>
                                        </p:tav>
                                        <p:tav tm="100000">
                                          <p:val>
                                            <p:strVal val="#ppt_x"/>
                                          </p:val>
                                        </p:tav>
                                      </p:tavLst>
                                    </p:anim>
                                    <p:anim calcmode="lin" valueType="num">
                                      <p:cBhvr>
                                        <p:cTn id="26"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27" dur="10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ox(in)">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ox(in)">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ox(in)">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ox(in)">
                                      <p:cBhvr>
                                        <p:cTn id="4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3" grpId="0"/>
      <p:bldP spid="14" grpId="0"/>
      <p:bldP spid="1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9" name="Título 1"/>
          <p:cNvSpPr txBox="1">
            <a:spLocks/>
          </p:cNvSpPr>
          <p:nvPr/>
        </p:nvSpPr>
        <p:spPr>
          <a:xfrm>
            <a:off x="2803161" y="2272710"/>
            <a:ext cx="7212444" cy="1086103"/>
          </a:xfrm>
          <a:prstGeom prst="rect">
            <a:avLst/>
          </a:prstGeom>
        </p:spPr>
        <p:txBody>
          <a:bodyPr vert="horz" lIns="91440" tIns="45720" rIns="91440" bIns="45720" rtlCol="0" anchor="ctr">
            <a:noAutofit/>
          </a:bodyPr>
          <a:lstStyle>
            <a:lvl1pPr algn="ctr" defTabSz="1219170" rtl="0" eaLnBrk="1" latinLnBrk="0" hangingPunct="1">
              <a:spcBef>
                <a:spcPct val="0"/>
              </a:spcBef>
              <a:buNone/>
              <a:defRPr sz="5867" kern="1200">
                <a:solidFill>
                  <a:schemeClr val="tx1"/>
                </a:solidFill>
                <a:latin typeface="+mj-lt"/>
                <a:ea typeface="+mj-ea"/>
                <a:cs typeface="+mj-cs"/>
              </a:defRPr>
            </a:lvl1pPr>
          </a:lstStyle>
          <a:p>
            <a:r>
              <a:rPr lang="es-ES" sz="6600" b="1" dirty="0" smtClean="0">
                <a:solidFill>
                  <a:schemeClr val="tx2">
                    <a:lumMod val="50000"/>
                  </a:schemeClr>
                </a:solidFill>
                <a:latin typeface="Times New Roman" panose="02020603050405020304" pitchFamily="18" charset="0"/>
                <a:cs typeface="Times New Roman" panose="02020603050405020304" pitchFamily="18" charset="0"/>
              </a:rPr>
              <a:t>Muchas Gracias</a:t>
            </a:r>
            <a:endParaRPr lang="es-ES" sz="6600" b="1"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11" name="CuadroTexto 10"/>
          <p:cNvSpPr txBox="1"/>
          <p:nvPr/>
        </p:nvSpPr>
        <p:spPr>
          <a:xfrm>
            <a:off x="0" y="4035506"/>
            <a:ext cx="12192000" cy="646331"/>
          </a:xfrm>
          <a:prstGeom prst="rect">
            <a:avLst/>
          </a:prstGeom>
          <a:noFill/>
        </p:spPr>
        <p:txBody>
          <a:bodyPr wrap="square" rtlCol="0">
            <a:spAutoFit/>
          </a:bodyPr>
          <a:lstStyle/>
          <a:p>
            <a:pPr algn="ctr"/>
            <a:r>
              <a:rPr lang="es-ES" b="1" dirty="0" smtClean="0">
                <a:solidFill>
                  <a:schemeClr val="tx2">
                    <a:lumMod val="50000"/>
                  </a:schemeClr>
                </a:solidFill>
                <a:latin typeface="Lato" panose="020F0502020204030203" pitchFamily="34" charset="0"/>
              </a:rPr>
              <a:t>acabello@unsam.edu.ar</a:t>
            </a:r>
          </a:p>
          <a:p>
            <a:pPr algn="ctr"/>
            <a:r>
              <a:rPr lang="es-ES" b="1" dirty="0" smtClean="0">
                <a:solidFill>
                  <a:schemeClr val="tx2">
                    <a:lumMod val="50000"/>
                  </a:schemeClr>
                </a:solidFill>
                <a:latin typeface="Lato" panose="020F0502020204030203" pitchFamily="34" charset="0"/>
              </a:rPr>
              <a:t>aciancio@unsam.edu.ar</a:t>
            </a:r>
            <a:endParaRPr lang="es-ES" b="1" dirty="0">
              <a:solidFill>
                <a:schemeClr val="tx2">
                  <a:lumMod val="50000"/>
                </a:schemeClr>
              </a:solidFill>
              <a:latin typeface="Lato" panose="020F0502020204030203" pitchFamily="34" charset="0"/>
            </a:endParaRPr>
          </a:p>
        </p:txBody>
      </p:sp>
    </p:spTree>
    <p:extLst>
      <p:ext uri="{BB962C8B-B14F-4D97-AF65-F5344CB8AC3E}">
        <p14:creationId xmlns="" xmlns:p14="http://schemas.microsoft.com/office/powerpoint/2010/main" val="2140548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6" name="5 Rectángulo"/>
          <p:cNvSpPr/>
          <p:nvPr/>
        </p:nvSpPr>
        <p:spPr>
          <a:xfrm>
            <a:off x="4182345" y="5720759"/>
            <a:ext cx="4477508" cy="338554"/>
          </a:xfrm>
          <a:prstGeom prst="rect">
            <a:avLst/>
          </a:prstGeom>
        </p:spPr>
        <p:txBody>
          <a:bodyPr wrap="none">
            <a:spAutoFit/>
          </a:bodyPr>
          <a:lstStyle/>
          <a:p>
            <a:r>
              <a:rPr lang="es-AR" sz="1600" b="1" dirty="0" smtClean="0"/>
              <a:t>Fuente: Elaboración propia en base a INDEC y DPE</a:t>
            </a:r>
            <a:endParaRPr lang="es-ES" sz="1600" b="1" dirty="0"/>
          </a:p>
        </p:txBody>
      </p:sp>
      <p:pic>
        <p:nvPicPr>
          <p:cNvPr id="8" name="Imagen 9"/>
          <p:cNvPicPr/>
          <p:nvPr/>
        </p:nvPicPr>
        <p:blipFill>
          <a:blip r:embed="rId5" cstate="print"/>
          <a:srcRect/>
          <a:stretch>
            <a:fillRect/>
          </a:stretch>
        </p:blipFill>
        <p:spPr bwMode="auto">
          <a:xfrm>
            <a:off x="806613" y="2023673"/>
            <a:ext cx="10915695" cy="3799856"/>
          </a:xfrm>
          <a:prstGeom prst="rect">
            <a:avLst/>
          </a:prstGeom>
          <a:noFill/>
          <a:ln w="9525">
            <a:noFill/>
            <a:miter lim="800000"/>
            <a:headEnd/>
            <a:tailEnd/>
          </a:ln>
        </p:spPr>
      </p:pic>
      <p:sp>
        <p:nvSpPr>
          <p:cNvPr id="9" name="Título 1"/>
          <p:cNvSpPr txBox="1">
            <a:spLocks/>
          </p:cNvSpPr>
          <p:nvPr/>
        </p:nvSpPr>
        <p:spPr>
          <a:xfrm>
            <a:off x="1019331" y="470019"/>
            <a:ext cx="7045377" cy="1148918"/>
          </a:xfrm>
          <a:prstGeom prst="rect">
            <a:avLst/>
          </a:prstGeom>
        </p:spPr>
        <p:txBody>
          <a:bodyPr vert="horz" lIns="91440" tIns="45720" rIns="91440" bIns="45720" rtlCol="0" anchor="ctr">
            <a:normAutofit lnSpcReduction="10000"/>
          </a:bodyPr>
          <a:lstStyle/>
          <a:p>
            <a:pPr marL="0" marR="0" lvl="0" indent="0" algn="ctr" defTabSz="1219170" rtl="0" eaLnBrk="1" fontAlgn="auto" latinLnBrk="0" hangingPunct="1">
              <a:lnSpc>
                <a:spcPct val="100000"/>
              </a:lnSpc>
              <a:spcBef>
                <a:spcPct val="0"/>
              </a:spcBef>
              <a:spcAft>
                <a:spcPts val="0"/>
              </a:spcAft>
              <a:buClrTx/>
              <a:buSzTx/>
              <a:buFontTx/>
              <a:buNone/>
              <a:tabLst/>
              <a:defRPr/>
            </a:pPr>
            <a:r>
              <a:rPr kumimoji="0" lang="es-ES" sz="3600" b="1" i="0" u="none" strike="noStrike" kern="1200" cap="none" spc="0" normalizeH="0" baseline="0" noProof="0" dirty="0" smtClean="0">
                <a:ln>
                  <a:noFill/>
                </a:ln>
                <a:solidFill>
                  <a:schemeClr val="tx2">
                    <a:lumMod val="50000"/>
                  </a:schemeClr>
                </a:solidFill>
                <a:effectLst/>
                <a:uLnTx/>
                <a:uFillTx/>
                <a:latin typeface="Arial" pitchFamily="34" charset="0"/>
                <a:ea typeface="+mj-ea"/>
                <a:cs typeface="Arial" pitchFamily="34" charset="0"/>
              </a:rPr>
              <a:t>Estructura económica</a:t>
            </a:r>
            <a:r>
              <a:rPr kumimoji="0" lang="es-ES" sz="3600" b="1" i="0" u="none" strike="noStrike" kern="1200" cap="none" spc="0" normalizeH="0" noProof="0" dirty="0" smtClean="0">
                <a:ln>
                  <a:noFill/>
                </a:ln>
                <a:solidFill>
                  <a:schemeClr val="tx2">
                    <a:lumMod val="50000"/>
                  </a:schemeClr>
                </a:solidFill>
                <a:effectLst/>
                <a:uLnTx/>
                <a:uFillTx/>
                <a:latin typeface="Arial" pitchFamily="34" charset="0"/>
                <a:ea typeface="+mj-ea"/>
                <a:cs typeface="Arial" pitchFamily="34" charset="0"/>
              </a:rPr>
              <a:t> </a:t>
            </a:r>
          </a:p>
          <a:p>
            <a:pPr marL="0" marR="0" lvl="0" indent="0" algn="ctr" defTabSz="1219170" rtl="0" eaLnBrk="1" fontAlgn="auto" latinLnBrk="0" hangingPunct="1">
              <a:lnSpc>
                <a:spcPct val="100000"/>
              </a:lnSpc>
              <a:spcBef>
                <a:spcPct val="0"/>
              </a:spcBef>
              <a:spcAft>
                <a:spcPts val="0"/>
              </a:spcAft>
              <a:buClrTx/>
              <a:buSzTx/>
              <a:buFontTx/>
              <a:buNone/>
              <a:tabLst/>
              <a:defRPr/>
            </a:pPr>
            <a:r>
              <a:rPr kumimoji="0" lang="es-ES" sz="3600" b="1" i="0" u="none" strike="noStrike" kern="1200" cap="none" spc="0" normalizeH="0" baseline="0" noProof="0" dirty="0" smtClean="0">
                <a:ln>
                  <a:noFill/>
                </a:ln>
                <a:solidFill>
                  <a:schemeClr val="tx2">
                    <a:lumMod val="50000"/>
                  </a:schemeClr>
                </a:solidFill>
                <a:effectLst/>
                <a:uLnTx/>
                <a:uFillTx/>
                <a:latin typeface="Arial" pitchFamily="34" charset="0"/>
                <a:ea typeface="+mj-ea"/>
                <a:cs typeface="Arial" pitchFamily="34" charset="0"/>
              </a:rPr>
              <a:t>de San Martín</a:t>
            </a:r>
            <a:endParaRPr kumimoji="0" lang="es-ES" sz="3600" b="1" i="0" u="none" strike="noStrike" kern="1200" cap="none" spc="0" normalizeH="0" baseline="0" noProof="0" dirty="0">
              <a:ln>
                <a:noFill/>
              </a:ln>
              <a:solidFill>
                <a:schemeClr val="tx2">
                  <a:lumMod val="50000"/>
                </a:schemeClr>
              </a:solidFill>
              <a:effectLst/>
              <a:uLnTx/>
              <a:uFillTx/>
              <a:latin typeface="Arial" pitchFamily="34" charset="0"/>
              <a:ea typeface="+mj-ea"/>
              <a:cs typeface="Arial" pitchFamily="34" charset="0"/>
            </a:endParaRPr>
          </a:p>
        </p:txBody>
      </p:sp>
    </p:spTree>
    <p:extLst>
      <p:ext uri="{BB962C8B-B14F-4D97-AF65-F5344CB8AC3E}">
        <p14:creationId xmlns="" xmlns:p14="http://schemas.microsoft.com/office/powerpoint/2010/main" val="1251059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0" y="0"/>
            <a:ext cx="911424" cy="6858000"/>
          </a:xfrm>
          <a:prstGeom prst="rect">
            <a:avLst/>
          </a:prstGeom>
          <a:noFill/>
          <a:ln w="9525">
            <a:noFill/>
            <a:miter lim="800000"/>
            <a:headEnd/>
            <a:tailEnd/>
          </a:ln>
          <a:effectLst/>
        </p:spPr>
      </p:pic>
      <p:pic>
        <p:nvPicPr>
          <p:cNvPr id="16" name="15 Imagen" descr="LOGO_CERE.png"/>
          <p:cNvPicPr>
            <a:picLocks noChangeAspect="1"/>
          </p:cNvPicPr>
          <p:nvPr/>
        </p:nvPicPr>
        <p:blipFill>
          <a:blip r:embed="rId3" cstate="print"/>
          <a:stretch>
            <a:fillRect/>
          </a:stretch>
        </p:blipFill>
        <p:spPr>
          <a:xfrm>
            <a:off x="8592278" y="260648"/>
            <a:ext cx="3363498" cy="954699"/>
          </a:xfrm>
          <a:prstGeom prst="rect">
            <a:avLst/>
          </a:prstGeom>
        </p:spPr>
      </p:pic>
      <p:graphicFrame>
        <p:nvGraphicFramePr>
          <p:cNvPr id="4" name="3 Gráfico"/>
          <p:cNvGraphicFramePr/>
          <p:nvPr/>
        </p:nvGraphicFramePr>
        <p:xfrm>
          <a:off x="2285115" y="1628800"/>
          <a:ext cx="8921263" cy="5029919"/>
        </p:xfrm>
        <a:graphic>
          <a:graphicData uri="http://schemas.openxmlformats.org/drawingml/2006/chart">
            <c:chart xmlns:c="http://schemas.openxmlformats.org/drawingml/2006/chart" xmlns:r="http://schemas.openxmlformats.org/officeDocument/2006/relationships" r:id="rId4"/>
          </a:graphicData>
        </a:graphic>
      </p:graphicFrame>
      <p:sp>
        <p:nvSpPr>
          <p:cNvPr id="5" name="4 Elipse"/>
          <p:cNvSpPr/>
          <p:nvPr/>
        </p:nvSpPr>
        <p:spPr>
          <a:xfrm>
            <a:off x="2994117" y="1556395"/>
            <a:ext cx="3915508" cy="1152525"/>
          </a:xfrm>
          <a:prstGeom prst="ellipse">
            <a:avLst/>
          </a:prstGeom>
          <a:solidFill>
            <a:schemeClr val="accent1">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s-AR" sz="1100"/>
          </a:p>
        </p:txBody>
      </p:sp>
      <p:sp>
        <p:nvSpPr>
          <p:cNvPr id="6" name="5 Elipse"/>
          <p:cNvSpPr/>
          <p:nvPr/>
        </p:nvSpPr>
        <p:spPr>
          <a:xfrm>
            <a:off x="2994117" y="2636912"/>
            <a:ext cx="3915508" cy="495300"/>
          </a:xfrm>
          <a:prstGeom prst="ellipse">
            <a:avLst/>
          </a:prstGeom>
          <a:solidFill>
            <a:schemeClr val="accent2">
              <a:lumMod val="60000"/>
              <a:lumOff val="40000"/>
              <a:alpha val="22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s-AR" sz="1100"/>
          </a:p>
        </p:txBody>
      </p:sp>
      <p:sp>
        <p:nvSpPr>
          <p:cNvPr id="7" name="6 Elipse"/>
          <p:cNvSpPr/>
          <p:nvPr/>
        </p:nvSpPr>
        <p:spPr>
          <a:xfrm>
            <a:off x="2019239" y="3140968"/>
            <a:ext cx="5406139" cy="3096344"/>
          </a:xfrm>
          <a:prstGeom prst="ellipse">
            <a:avLst/>
          </a:prstGeom>
          <a:solidFill>
            <a:schemeClr val="accent3">
              <a:lumMod val="50000"/>
              <a:alpha val="22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s-AR" sz="1100"/>
          </a:p>
        </p:txBody>
      </p:sp>
      <p:sp>
        <p:nvSpPr>
          <p:cNvPr id="8" name="7 CuadroTexto"/>
          <p:cNvSpPr txBox="1"/>
          <p:nvPr/>
        </p:nvSpPr>
        <p:spPr>
          <a:xfrm>
            <a:off x="968162" y="571262"/>
            <a:ext cx="6771581" cy="1015663"/>
          </a:xfrm>
          <a:prstGeom prst="rect">
            <a:avLst/>
          </a:prstGeom>
          <a:noFill/>
        </p:spPr>
        <p:txBody>
          <a:bodyPr wrap="square" rtlCol="0">
            <a:spAutoFit/>
          </a:bodyPr>
          <a:lstStyle/>
          <a:p>
            <a:r>
              <a:rPr lang="es-AR" sz="3000" b="1" dirty="0" smtClean="0">
                <a:solidFill>
                  <a:schemeClr val="tx2">
                    <a:lumMod val="50000"/>
                  </a:schemeClr>
                </a:solidFill>
                <a:latin typeface="Arial" pitchFamily="34" charset="0"/>
                <a:cs typeface="Arial" pitchFamily="34" charset="0"/>
              </a:rPr>
              <a:t>Multiplicador del Empleo y Valor Agregado</a:t>
            </a:r>
            <a:endParaRPr lang="es-AR" sz="3000" b="1" dirty="0">
              <a:solidFill>
                <a:schemeClr val="tx2">
                  <a:lumMod val="50000"/>
                </a:schemeClr>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14" name="Título 1"/>
          <p:cNvSpPr txBox="1">
            <a:spLocks/>
          </p:cNvSpPr>
          <p:nvPr/>
        </p:nvSpPr>
        <p:spPr>
          <a:xfrm>
            <a:off x="569626" y="359764"/>
            <a:ext cx="7704943" cy="1319134"/>
          </a:xfrm>
          <a:prstGeom prst="rect">
            <a:avLst/>
          </a:prstGeom>
        </p:spPr>
        <p:txBody>
          <a:bodyPr vert="horz" lIns="91440" tIns="45720" rIns="91440" bIns="45720" rtlCol="0" anchor="ctr">
            <a:noAutofit/>
          </a:bodyPr>
          <a:lstStyle/>
          <a:p>
            <a:pPr marL="0" marR="0" lvl="0" indent="0" algn="ctr" defTabSz="1219170" rtl="0" eaLnBrk="1" fontAlgn="auto" latinLnBrk="0" hangingPunct="1">
              <a:lnSpc>
                <a:spcPct val="100000"/>
              </a:lnSpc>
              <a:spcBef>
                <a:spcPct val="0"/>
              </a:spcBef>
              <a:spcAft>
                <a:spcPts val="0"/>
              </a:spcAft>
              <a:buClrTx/>
              <a:buSzTx/>
              <a:buFontTx/>
              <a:buNone/>
              <a:tabLst/>
              <a:defRPr/>
            </a:pPr>
            <a:r>
              <a:rPr kumimoji="0" lang="es-ES" sz="3600" b="1" i="0" u="none" strike="noStrike" kern="1200" cap="none" spc="0" normalizeH="0" baseline="0" noProof="0" dirty="0" smtClean="0">
                <a:ln>
                  <a:noFill/>
                </a:ln>
                <a:solidFill>
                  <a:schemeClr val="tx1"/>
                </a:solidFill>
                <a:effectLst/>
                <a:uLnTx/>
                <a:uFillTx/>
                <a:latin typeface="Times New Roman" panose="02020603050405020304" pitchFamily="18" charset="0"/>
                <a:ea typeface="+mj-ea"/>
                <a:cs typeface="Times New Roman" panose="02020603050405020304" pitchFamily="18" charset="0"/>
              </a:rPr>
              <a:t/>
            </a:r>
            <a:br>
              <a:rPr kumimoji="0" lang="es-ES" sz="3600" b="1" i="0" u="none" strike="noStrike" kern="1200" cap="none" spc="0" normalizeH="0" baseline="0" noProof="0" dirty="0" smtClean="0">
                <a:ln>
                  <a:noFill/>
                </a:ln>
                <a:solidFill>
                  <a:schemeClr val="tx1"/>
                </a:solidFill>
                <a:effectLst/>
                <a:uLnTx/>
                <a:uFillTx/>
                <a:latin typeface="Times New Roman" panose="02020603050405020304" pitchFamily="18" charset="0"/>
                <a:ea typeface="+mj-ea"/>
                <a:cs typeface="Times New Roman" panose="02020603050405020304" pitchFamily="18" charset="0"/>
              </a:rPr>
            </a:br>
            <a:r>
              <a:rPr kumimoji="0" lang="es-ES" sz="3600" b="1" i="1"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Análisis de las empresas</a:t>
            </a:r>
            <a:r>
              <a:rPr kumimoji="0" lang="es-ES" sz="3600" b="1" i="1" u="none" strike="noStrike" kern="1200" cap="none" spc="0" normalizeH="0" noProof="0" dirty="0" smtClean="0">
                <a:ln>
                  <a:noFill/>
                </a:ln>
                <a:solidFill>
                  <a:schemeClr val="tx1"/>
                </a:solidFill>
                <a:effectLst/>
                <a:uLnTx/>
                <a:uFillTx/>
                <a:latin typeface="Arial" pitchFamily="34" charset="0"/>
                <a:ea typeface="+mj-ea"/>
                <a:cs typeface="Arial" pitchFamily="34" charset="0"/>
              </a:rPr>
              <a:t> exportadoras del Partido de General San </a:t>
            </a:r>
            <a:r>
              <a:rPr kumimoji="0" lang="es-ES" sz="3600" b="1" i="1" u="none" strike="noStrike" kern="1200" cap="none" spc="0" normalizeH="0" noProof="0" dirty="0" err="1" smtClean="0">
                <a:ln>
                  <a:noFill/>
                </a:ln>
                <a:solidFill>
                  <a:schemeClr val="tx1"/>
                </a:solidFill>
                <a:effectLst/>
                <a:uLnTx/>
                <a:uFillTx/>
                <a:latin typeface="Arial" pitchFamily="34" charset="0"/>
                <a:ea typeface="+mj-ea"/>
                <a:cs typeface="Arial" pitchFamily="34" charset="0"/>
              </a:rPr>
              <a:t>Mart</a:t>
            </a:r>
            <a:r>
              <a:rPr lang="es-ES" sz="3600" b="1" i="1" dirty="0" err="1" smtClean="0">
                <a:latin typeface="Arial" pitchFamily="34" charset="0"/>
                <a:ea typeface="+mj-ea"/>
                <a:cs typeface="Arial" pitchFamily="34" charset="0"/>
              </a:rPr>
              <a:t>ín</a:t>
            </a:r>
            <a:r>
              <a:rPr kumimoji="0" lang="es-ES" sz="3600" b="1" i="1" u="none" strike="noStrike" kern="1200" cap="none" spc="0" normalizeH="0" baseline="0" noProof="0" dirty="0" smtClean="0">
                <a:ln>
                  <a:noFill/>
                </a:ln>
                <a:solidFill>
                  <a:schemeClr val="tx1"/>
                </a:solidFill>
                <a:effectLst/>
                <a:uLnTx/>
                <a:uFillTx/>
                <a:latin typeface="Times New Roman" panose="02020603050405020304" pitchFamily="18" charset="0"/>
                <a:ea typeface="+mj-ea"/>
                <a:cs typeface="Times New Roman" panose="02020603050405020304" pitchFamily="18" charset="0"/>
              </a:rPr>
              <a:t/>
            </a:r>
            <a:br>
              <a:rPr kumimoji="0" lang="es-ES" sz="3600" b="1" i="1" u="none" strike="noStrike" kern="1200" cap="none" spc="0" normalizeH="0" baseline="0" noProof="0" dirty="0" smtClean="0">
                <a:ln>
                  <a:noFill/>
                </a:ln>
                <a:solidFill>
                  <a:schemeClr val="tx1"/>
                </a:solidFill>
                <a:effectLst/>
                <a:uLnTx/>
                <a:uFillTx/>
                <a:latin typeface="Times New Roman" panose="02020603050405020304" pitchFamily="18" charset="0"/>
                <a:ea typeface="+mj-ea"/>
                <a:cs typeface="Times New Roman" panose="02020603050405020304" pitchFamily="18" charset="0"/>
              </a:rPr>
            </a:br>
            <a:endParaRPr kumimoji="0" lang="es-ES" sz="36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sp>
        <p:nvSpPr>
          <p:cNvPr id="15" name="Marcador de contenido 2"/>
          <p:cNvSpPr txBox="1">
            <a:spLocks/>
          </p:cNvSpPr>
          <p:nvPr/>
        </p:nvSpPr>
        <p:spPr>
          <a:xfrm>
            <a:off x="1005903" y="1968967"/>
            <a:ext cx="10791356" cy="4232276"/>
          </a:xfrm>
          <a:prstGeom prst="rect">
            <a:avLst/>
          </a:prstGeom>
        </p:spPr>
        <p:txBody>
          <a:bodyPr vert="horz" lIns="91440" tIns="45720" rIns="91440" bIns="45720" rtlCol="0">
            <a:normAutofit/>
          </a:bodyPr>
          <a:lstStyle/>
          <a:p>
            <a:pPr marL="0" marR="0" lvl="0" indent="0"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2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rPr>
              <a:t> Este análisis se realiza según el listado de empresas industriales de General San Martín, provisto por su Municipalidad. Este padrón incluye a aquellas firmas manufactureras que se encuentran registradas por el pago de tasas municipales de higiene y seguridad y están actualmente radicadas en el partido. </a:t>
            </a:r>
            <a:endParaRPr kumimoji="0" lang="es-ES" sz="22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endParaRPr>
          </a:p>
          <a:p>
            <a:pPr marL="0" marR="0" lvl="0" indent="0" defTabSz="1219170" rtl="0" eaLnBrk="1" fontAlgn="auto" latinLnBrk="0" hangingPunct="1">
              <a:lnSpc>
                <a:spcPct val="100000"/>
              </a:lnSpc>
              <a:spcBef>
                <a:spcPct val="20000"/>
              </a:spcBef>
              <a:spcAft>
                <a:spcPts val="0"/>
              </a:spcAft>
              <a:buClrTx/>
              <a:buSzTx/>
              <a:buFont typeface="Arial" pitchFamily="34" charset="0"/>
              <a:buChar char="•"/>
              <a:tabLst/>
              <a:defRPr/>
            </a:pPr>
            <a:endParaRPr kumimoji="0" lang="es-AR" sz="22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endParaRPr>
          </a:p>
          <a:p>
            <a:pPr marL="0" marR="0" lvl="0" indent="0"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200" b="1" i="0" u="none" strike="noStrike" kern="1200" cap="none" spc="0" normalizeH="0" baseline="0" noProof="0" dirty="0" smtClean="0">
                <a:ln>
                  <a:noFill/>
                </a:ln>
                <a:solidFill>
                  <a:schemeClr val="tx2">
                    <a:lumMod val="50000"/>
                  </a:schemeClr>
                </a:solidFill>
                <a:effectLst/>
                <a:uLnTx/>
                <a:uFillTx/>
                <a:latin typeface="Arial" pitchFamily="34" charset="0"/>
                <a:cs typeface="Arial" pitchFamily="34" charset="0"/>
              </a:rPr>
              <a:t> Se cruzó la Clave Única de Identificación Tributaria (CUIT) de cada una de estas firmas con la información de sus exportaciones para el período 2000-2016 provista por NOSIS. Estas exportaciones se analizan en forma agregada por sector productivo, salvaguardando el secreto estadístico de las empresas bajo análisis. </a:t>
            </a:r>
          </a:p>
          <a:p>
            <a:pPr marL="0" marR="0" lvl="0" indent="0" algn="ctr" defTabSz="1219170" rtl="0" eaLnBrk="1" fontAlgn="auto" latinLnBrk="0" hangingPunct="1">
              <a:lnSpc>
                <a:spcPct val="100000"/>
              </a:lnSpc>
              <a:spcBef>
                <a:spcPct val="20000"/>
              </a:spcBef>
              <a:spcAft>
                <a:spcPts val="0"/>
              </a:spcAft>
              <a:buClrTx/>
              <a:buSzTx/>
              <a:buFont typeface="Arial" pitchFamily="34" charset="0"/>
              <a:buNone/>
              <a:tabLst/>
              <a:defRPr/>
            </a:pPr>
            <a:endParaRPr kumimoji="0" lang="es-ES" sz="2200" b="1" i="0" u="none" strike="noStrike" kern="1200" cap="none" spc="0" normalizeH="0" baseline="0" noProof="0" dirty="0">
              <a:ln>
                <a:noFill/>
              </a:ln>
              <a:solidFill>
                <a:schemeClr val="tx2">
                  <a:lumMod val="50000"/>
                </a:schemeClr>
              </a:solidFill>
              <a:effectLst/>
              <a:uLnTx/>
              <a:uFillTx/>
              <a:latin typeface="Arial" pitchFamily="34" charset="0"/>
              <a:cs typeface="Arial" pitchFamily="34" charset="0"/>
            </a:endParaRPr>
          </a:p>
        </p:txBody>
      </p:sp>
    </p:spTree>
    <p:extLst>
      <p:ext uri="{BB962C8B-B14F-4D97-AF65-F5344CB8AC3E}">
        <p14:creationId xmlns="" xmlns:p14="http://schemas.microsoft.com/office/powerpoint/2010/main" val="1251059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550223"/>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5" name="Título 1"/>
          <p:cNvSpPr txBox="1">
            <a:spLocks/>
          </p:cNvSpPr>
          <p:nvPr/>
        </p:nvSpPr>
        <p:spPr>
          <a:xfrm>
            <a:off x="816429" y="76251"/>
            <a:ext cx="7162800" cy="1325563"/>
          </a:xfrm>
          <a:prstGeom prst="rect">
            <a:avLst/>
          </a:prstGeom>
        </p:spPr>
        <p:txBody>
          <a:bodyPr vert="horz" lIns="91440" tIns="45720" rIns="91440" bIns="45720" rtlCol="0" anchor="ctr">
            <a:normAutofit/>
          </a:bodyPr>
          <a:lstStyle/>
          <a:p>
            <a:pPr marL="0" marR="0" lvl="0" indent="0" algn="ctr" defTabSz="1219170" rtl="0" eaLnBrk="1" fontAlgn="auto" latinLnBrk="0" hangingPunct="1">
              <a:lnSpc>
                <a:spcPct val="100000"/>
              </a:lnSpc>
              <a:spcBef>
                <a:spcPct val="0"/>
              </a:spcBef>
              <a:spcAft>
                <a:spcPts val="0"/>
              </a:spcAft>
              <a:buClrTx/>
              <a:buSzTx/>
              <a:buFontTx/>
              <a:buNone/>
              <a:tabLst/>
              <a:defRPr/>
            </a:pPr>
            <a:r>
              <a:rPr kumimoji="0" lang="es-ES" sz="3600" b="1" i="0" u="none" strike="noStrike" kern="1200" cap="none" spc="0" normalizeH="0" baseline="0" noProof="0" dirty="0" smtClean="0">
                <a:ln>
                  <a:noFill/>
                </a:ln>
                <a:solidFill>
                  <a:schemeClr val="tx1"/>
                </a:solidFill>
                <a:effectLst/>
                <a:uLnTx/>
                <a:uFillTx/>
                <a:latin typeface="Times New Roman" panose="02020603050405020304" pitchFamily="18" charset="0"/>
                <a:ea typeface="+mj-ea"/>
                <a:cs typeface="Times New Roman" panose="02020603050405020304" pitchFamily="18" charset="0"/>
              </a:rPr>
              <a:t>Evolución de las exportaciones</a:t>
            </a:r>
            <a:endParaRPr kumimoji="0" lang="es-ES" sz="3600" b="1" i="0"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sp>
        <p:nvSpPr>
          <p:cNvPr id="6" name="Marcador de contenido 2"/>
          <p:cNvSpPr txBox="1">
            <a:spLocks/>
          </p:cNvSpPr>
          <p:nvPr/>
        </p:nvSpPr>
        <p:spPr>
          <a:xfrm>
            <a:off x="8095413" y="1914392"/>
            <a:ext cx="3866738" cy="3692862"/>
          </a:xfrm>
          <a:prstGeom prst="rect">
            <a:avLst/>
          </a:prstGeom>
        </p:spPr>
        <p:txBody>
          <a:bodyPr vert="horz" lIns="91440" tIns="45720" rIns="91440" bIns="45720" rtlCol="0">
            <a:normAutofit/>
          </a:bodyPr>
          <a:lstStyle/>
          <a:p>
            <a:pPr marL="0" marR="0" lvl="0" indent="0" algn="just"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200" b="1" i="0" u="none" strike="noStrike" kern="1200" cap="none" spc="0" normalizeH="0" baseline="0" noProof="0" dirty="0" smtClean="0">
                <a:ln>
                  <a:noFill/>
                </a:ln>
                <a:effectLst/>
                <a:uLnTx/>
                <a:uFillTx/>
                <a:latin typeface="Arial" pitchFamily="34" charset="0"/>
                <a:cs typeface="Arial" pitchFamily="34" charset="0"/>
              </a:rPr>
              <a:t>  En 2016, el 3,1% de las empresas industriales exportadoras del país se radica en San Martín.</a:t>
            </a:r>
          </a:p>
          <a:p>
            <a:pPr marL="0" marR="0" lvl="0" indent="0" algn="just"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200" b="1" i="0" u="none" strike="noStrike" kern="1200" cap="none" spc="0" normalizeH="0" baseline="0" noProof="0" dirty="0" smtClean="0">
                <a:ln>
                  <a:noFill/>
                </a:ln>
                <a:effectLst/>
                <a:uLnTx/>
                <a:uFillTx/>
                <a:latin typeface="Arial" pitchFamily="34" charset="0"/>
                <a:cs typeface="Arial" pitchFamily="34" charset="0"/>
              </a:rPr>
              <a:t> En tanto que menos del 10% firmas manufactureras radicadas en el partido realizan ventas fuera de las fronteras.  </a:t>
            </a:r>
          </a:p>
        </p:txBody>
      </p:sp>
      <p:graphicFrame>
        <p:nvGraphicFramePr>
          <p:cNvPr id="8" name="7 Gráfico"/>
          <p:cNvGraphicFramePr/>
          <p:nvPr>
            <p:extLst>
              <p:ext uri="{D42A27DB-BD31-4B8C-83A1-F6EECF244321}">
                <p14:modId xmlns:p14="http://schemas.microsoft.com/office/powerpoint/2010/main" xmlns="" val="3927145292"/>
              </p:ext>
            </p:extLst>
          </p:nvPr>
        </p:nvGraphicFramePr>
        <p:xfrm>
          <a:off x="1056485" y="1852802"/>
          <a:ext cx="6681232" cy="4191887"/>
        </p:xfrm>
        <a:graphic>
          <a:graphicData uri="http://schemas.openxmlformats.org/drawingml/2006/chart">
            <c:chart xmlns:c="http://schemas.openxmlformats.org/drawingml/2006/chart" xmlns:r="http://schemas.openxmlformats.org/officeDocument/2006/relationships" r:id="rId5"/>
          </a:graphicData>
        </a:graphic>
      </p:graphicFrame>
      <p:sp>
        <p:nvSpPr>
          <p:cNvPr id="9" name="8 Rectángulo"/>
          <p:cNvSpPr/>
          <p:nvPr/>
        </p:nvSpPr>
        <p:spPr>
          <a:xfrm>
            <a:off x="1271727" y="6178141"/>
            <a:ext cx="5332357" cy="369332"/>
          </a:xfrm>
          <a:prstGeom prst="rect">
            <a:avLst/>
          </a:prstGeom>
        </p:spPr>
        <p:txBody>
          <a:bodyPr wrap="none">
            <a:spAutoFit/>
          </a:bodyPr>
          <a:lstStyle/>
          <a:p>
            <a:r>
              <a:rPr lang="es-AR" b="1" dirty="0" smtClean="0"/>
              <a:t>Fuente: Elaboración propia en base a datos de NOSIS. </a:t>
            </a:r>
            <a:endParaRPr lang="es-ES" b="1" dirty="0"/>
          </a:p>
        </p:txBody>
      </p:sp>
      <p:sp>
        <p:nvSpPr>
          <p:cNvPr id="11" name="Rectángulo 3"/>
          <p:cNvSpPr/>
          <p:nvPr/>
        </p:nvSpPr>
        <p:spPr>
          <a:xfrm>
            <a:off x="1107619" y="1191862"/>
            <a:ext cx="6096000" cy="646331"/>
          </a:xfrm>
          <a:prstGeom prst="rect">
            <a:avLst/>
          </a:prstGeom>
        </p:spPr>
        <p:txBody>
          <a:bodyPr>
            <a:spAutoFit/>
          </a:bodyPr>
          <a:lstStyle/>
          <a:p>
            <a:pPr algn="ctr"/>
            <a:r>
              <a:rPr lang="es-AR" b="1" dirty="0" smtClean="0">
                <a:ea typeface="Calibri" panose="020F0502020204030204" pitchFamily="34" charset="0"/>
              </a:rPr>
              <a:t>Evolución </a:t>
            </a:r>
            <a:r>
              <a:rPr lang="es-AR" b="1" dirty="0">
                <a:ea typeface="Calibri" panose="020F0502020204030204" pitchFamily="34" charset="0"/>
              </a:rPr>
              <a:t>de las empresas industriales exportadoras de San Martín en millones de dólares. Años 2000-2016.</a:t>
            </a:r>
            <a:endParaRPr lang="es-AR" b="1" dirty="0"/>
          </a:p>
        </p:txBody>
      </p:sp>
    </p:spTree>
    <p:extLst>
      <p:ext uri="{BB962C8B-B14F-4D97-AF65-F5344CB8AC3E}">
        <p14:creationId xmlns="" xmlns:p14="http://schemas.microsoft.com/office/powerpoint/2010/main" val="12510591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5" name="Título 1"/>
          <p:cNvSpPr txBox="1">
            <a:spLocks/>
          </p:cNvSpPr>
          <p:nvPr/>
        </p:nvSpPr>
        <p:spPr>
          <a:xfrm>
            <a:off x="912388" y="610224"/>
            <a:ext cx="7092359" cy="663940"/>
          </a:xfrm>
          <a:prstGeom prst="rect">
            <a:avLst/>
          </a:prstGeom>
        </p:spPr>
        <p:txBody>
          <a:bodyPr vert="horz" lIns="91440" tIns="45720" rIns="91440" bIns="45720" rtlCol="0" anchor="ctr">
            <a:normAutofit/>
          </a:bodyPr>
          <a:lstStyle/>
          <a:p>
            <a:pPr marL="0" marR="0" lvl="0" indent="0" defTabSz="1219170" rtl="0" eaLnBrk="1" fontAlgn="auto" latinLnBrk="0" hangingPunct="1">
              <a:lnSpc>
                <a:spcPct val="100000"/>
              </a:lnSpc>
              <a:spcBef>
                <a:spcPct val="0"/>
              </a:spcBef>
              <a:spcAft>
                <a:spcPts val="0"/>
              </a:spcAft>
              <a:buClrTx/>
              <a:buSzTx/>
              <a:buFontTx/>
              <a:buNone/>
              <a:tabLst/>
              <a:defRPr/>
            </a:pPr>
            <a:r>
              <a:rPr kumimoji="0" lang="es-ES" sz="32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Evolución de las exportaciones</a:t>
            </a:r>
            <a:endParaRPr kumimoji="0" lang="es-ES" sz="32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6" name="Marcador de contenido 2"/>
          <p:cNvSpPr txBox="1">
            <a:spLocks/>
          </p:cNvSpPr>
          <p:nvPr/>
        </p:nvSpPr>
        <p:spPr>
          <a:xfrm>
            <a:off x="7604943" y="1593868"/>
            <a:ext cx="4351420" cy="4207211"/>
          </a:xfrm>
          <a:prstGeom prst="rect">
            <a:avLst/>
          </a:prstGeom>
        </p:spPr>
        <p:txBody>
          <a:bodyPr vert="horz" lIns="91440" tIns="45720" rIns="91440" bIns="45720" rtlCol="0">
            <a:normAutofit/>
          </a:bodyPr>
          <a:lstStyle/>
          <a:p>
            <a:pPr marL="0" marR="0" lvl="0" indent="0"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200" b="1" i="0" u="none" strike="noStrike" kern="1200" cap="none" spc="0" normalizeH="0" baseline="0" noProof="0" dirty="0" smtClean="0">
                <a:ln>
                  <a:noFill/>
                </a:ln>
                <a:effectLst/>
                <a:uLnTx/>
                <a:uFillTx/>
                <a:latin typeface="Arial" pitchFamily="34" charset="0"/>
                <a:cs typeface="Arial" pitchFamily="34" charset="0"/>
              </a:rPr>
              <a:t>  El sector metalmecánico se erige como el principal exportador de productos industriales desde el partido de San Martín.</a:t>
            </a:r>
          </a:p>
          <a:p>
            <a:pPr marL="0" marR="0" lvl="0" indent="0"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200" b="1" i="0" u="none" strike="noStrike" kern="1200" cap="none" spc="0" normalizeH="0" baseline="0" noProof="0" dirty="0" smtClean="0">
                <a:ln>
                  <a:noFill/>
                </a:ln>
                <a:effectLst/>
                <a:uLnTx/>
                <a:uFillTx/>
                <a:latin typeface="Arial" pitchFamily="34" charset="0"/>
                <a:cs typeface="Arial" pitchFamily="34" charset="0"/>
              </a:rPr>
              <a:t> En este período la rama química es la única que logra incrementar tanto su participación en el bloque exportador como el valor de sus ventas.</a:t>
            </a:r>
          </a:p>
        </p:txBody>
      </p:sp>
      <p:sp>
        <p:nvSpPr>
          <p:cNvPr id="8" name="7 Rectángulo"/>
          <p:cNvSpPr/>
          <p:nvPr/>
        </p:nvSpPr>
        <p:spPr>
          <a:xfrm>
            <a:off x="1936114" y="5892284"/>
            <a:ext cx="5332357" cy="369332"/>
          </a:xfrm>
          <a:prstGeom prst="rect">
            <a:avLst/>
          </a:prstGeom>
        </p:spPr>
        <p:txBody>
          <a:bodyPr wrap="none">
            <a:spAutoFit/>
          </a:bodyPr>
          <a:lstStyle/>
          <a:p>
            <a:r>
              <a:rPr lang="es-AR" b="1" dirty="0" smtClean="0"/>
              <a:t>Fuente: Elaboración propia en base a datos de NOSIS. </a:t>
            </a:r>
            <a:endParaRPr lang="es-ES" b="1" dirty="0"/>
          </a:p>
        </p:txBody>
      </p:sp>
      <p:pic>
        <p:nvPicPr>
          <p:cNvPr id="9" name="Imagen 3"/>
          <p:cNvPicPr>
            <a:picLocks noChangeAspect="1"/>
          </p:cNvPicPr>
          <p:nvPr/>
        </p:nvPicPr>
        <p:blipFill>
          <a:blip r:embed="rId5" cstate="print"/>
          <a:stretch>
            <a:fillRect/>
          </a:stretch>
        </p:blipFill>
        <p:spPr>
          <a:xfrm>
            <a:off x="1132958" y="2171886"/>
            <a:ext cx="6344006" cy="3760941"/>
          </a:xfrm>
          <a:prstGeom prst="rect">
            <a:avLst/>
          </a:prstGeom>
        </p:spPr>
      </p:pic>
      <p:sp>
        <p:nvSpPr>
          <p:cNvPr id="11" name="Rectángulo 5"/>
          <p:cNvSpPr/>
          <p:nvPr/>
        </p:nvSpPr>
        <p:spPr>
          <a:xfrm>
            <a:off x="788875" y="1368848"/>
            <a:ext cx="6096000" cy="923330"/>
          </a:xfrm>
          <a:prstGeom prst="rect">
            <a:avLst/>
          </a:prstGeom>
        </p:spPr>
        <p:txBody>
          <a:bodyPr>
            <a:spAutoFit/>
          </a:bodyPr>
          <a:lstStyle/>
          <a:p>
            <a:pPr algn="ctr"/>
            <a:r>
              <a:rPr lang="es-AR" b="1" dirty="0">
                <a:ea typeface="Calibri" panose="020F0502020204030204" pitchFamily="34" charset="0"/>
              </a:rPr>
              <a:t>Exportaciones de las industrias del partido de General San Martín por rama productiva en millones de dólares. Años seleccionados (2005, 2007, 2011, 2013, 2015 y 2016)</a:t>
            </a:r>
            <a:endParaRPr lang="es-AR" b="1" dirty="0"/>
          </a:p>
        </p:txBody>
      </p:sp>
    </p:spTree>
    <p:extLst>
      <p:ext uri="{BB962C8B-B14F-4D97-AF65-F5344CB8AC3E}">
        <p14:creationId xmlns="" xmlns:p14="http://schemas.microsoft.com/office/powerpoint/2010/main" val="12510591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5" name="Título 1"/>
          <p:cNvSpPr txBox="1">
            <a:spLocks/>
          </p:cNvSpPr>
          <p:nvPr/>
        </p:nvSpPr>
        <p:spPr>
          <a:xfrm>
            <a:off x="496734" y="407157"/>
            <a:ext cx="7634895" cy="1105957"/>
          </a:xfrm>
          <a:prstGeom prst="rect">
            <a:avLst/>
          </a:prstGeom>
        </p:spPr>
        <p:txBody>
          <a:bodyPr vert="horz" lIns="91440" tIns="45720" rIns="91440" bIns="45720" rtlCol="0" anchor="ctr">
            <a:normAutofit/>
          </a:bodyPr>
          <a:lstStyle/>
          <a:p>
            <a:pPr marL="0" marR="0" lvl="0" indent="0" algn="ctr" defTabSz="1219170" rtl="0" eaLnBrk="1" fontAlgn="auto" latinLnBrk="0" hangingPunct="1">
              <a:lnSpc>
                <a:spcPct val="100000"/>
              </a:lnSpc>
              <a:spcBef>
                <a:spcPct val="0"/>
              </a:spcBef>
              <a:spcAft>
                <a:spcPts val="0"/>
              </a:spcAft>
              <a:buClrTx/>
              <a:buSzTx/>
              <a:buFontTx/>
              <a:buNone/>
              <a:tabLst/>
              <a:defRPr/>
            </a:pPr>
            <a:r>
              <a:rPr kumimoji="0" lang="es-ES" sz="36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Exportaciones de San Martín</a:t>
            </a:r>
            <a:endParaRPr kumimoji="0" lang="es-ES" sz="36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6" name="Rectangle 7"/>
          <p:cNvSpPr>
            <a:spLocks noChangeArrowheads="1"/>
          </p:cNvSpPr>
          <p:nvPr/>
        </p:nvSpPr>
        <p:spPr bwMode="auto">
          <a:xfrm>
            <a:off x="740229" y="1879097"/>
            <a:ext cx="6896099"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b="1" i="0" u="none" strike="noStrike" cap="none" normalizeH="0" baseline="0" dirty="0" smtClean="0">
                <a:ln>
                  <a:noFill/>
                </a:ln>
                <a:solidFill>
                  <a:srgbClr val="000000"/>
                </a:solidFill>
                <a:effectLst/>
                <a:ea typeface="Calibri" pitchFamily="34" charset="0"/>
                <a:cs typeface="Times New Roman" pitchFamily="18" charset="0"/>
              </a:rPr>
              <a:t>Composici</a:t>
            </a:r>
            <a:r>
              <a:rPr lang="es-AR" b="1" dirty="0" smtClean="0">
                <a:solidFill>
                  <a:srgbClr val="000000"/>
                </a:solidFill>
                <a:ea typeface="Calibri" pitchFamily="34" charset="0"/>
                <a:cs typeface="Times New Roman" pitchFamily="18" charset="0"/>
              </a:rPr>
              <a:t>ón de las exportaciones industriales de San Martín por sector productivo. Años 2015 y 2016.</a:t>
            </a:r>
            <a:endParaRPr kumimoji="0" lang="es-E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endParaRPr>
          </a:p>
        </p:txBody>
      </p:sp>
      <p:pic>
        <p:nvPicPr>
          <p:cNvPr id="8" name="Imagen 5"/>
          <p:cNvPicPr>
            <a:picLocks noChangeAspect="1"/>
          </p:cNvPicPr>
          <p:nvPr/>
        </p:nvPicPr>
        <p:blipFill>
          <a:blip r:embed="rId5" cstate="print"/>
          <a:stretch>
            <a:fillRect/>
          </a:stretch>
        </p:blipFill>
        <p:spPr>
          <a:xfrm>
            <a:off x="979730" y="2835202"/>
            <a:ext cx="8120334" cy="2921281"/>
          </a:xfrm>
          <a:prstGeom prst="rect">
            <a:avLst/>
          </a:prstGeom>
        </p:spPr>
      </p:pic>
      <p:sp>
        <p:nvSpPr>
          <p:cNvPr id="9" name="Marcador de contenido 2"/>
          <p:cNvSpPr txBox="1">
            <a:spLocks/>
          </p:cNvSpPr>
          <p:nvPr/>
        </p:nvSpPr>
        <p:spPr>
          <a:xfrm>
            <a:off x="7840580" y="2052510"/>
            <a:ext cx="4351420" cy="39254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r>
              <a:rPr lang="es-AR" sz="2400" b="1" dirty="0" smtClean="0"/>
              <a:t>  El 7,4% de las empresas industriales de San Martín realizan ventas al exterior.</a:t>
            </a:r>
          </a:p>
          <a:p>
            <a:pPr marL="0" indent="0"/>
            <a:r>
              <a:rPr lang="es-AR" sz="2400" b="1" dirty="0" smtClean="0"/>
              <a:t>  De estas 266 firmas, sólo 26 alcanzaron un valor de  exportación superior al millón de dólares, explicando el 81,6% de las divisas generadas en 2016.</a:t>
            </a:r>
          </a:p>
          <a:p>
            <a:pPr marL="0" indent="0">
              <a:buNone/>
            </a:pPr>
            <a:endParaRPr lang="es-AR" sz="2400" b="1" dirty="0" smtClean="0"/>
          </a:p>
        </p:txBody>
      </p:sp>
    </p:spTree>
    <p:extLst>
      <p:ext uri="{BB962C8B-B14F-4D97-AF65-F5344CB8AC3E}">
        <p14:creationId xmlns="" xmlns:p14="http://schemas.microsoft.com/office/powerpoint/2010/main" val="12510591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0" y="0"/>
            <a:ext cx="911424" cy="6858000"/>
          </a:xfrm>
          <a:prstGeom prst="rect">
            <a:avLst/>
          </a:prstGeom>
          <a:noFill/>
          <a:ln w="9525">
            <a:noFill/>
            <a:miter lim="800000"/>
            <a:headEnd/>
            <a:tailEnd/>
          </a:ln>
          <a:effectLst/>
        </p:spPr>
      </p:pic>
      <p:pic>
        <p:nvPicPr>
          <p:cNvPr id="19" name="18 Imagen" descr="LOGO_CERE.png"/>
          <p:cNvPicPr>
            <a:picLocks noChangeAspect="1"/>
          </p:cNvPicPr>
          <p:nvPr/>
        </p:nvPicPr>
        <p:blipFill>
          <a:blip r:embed="rId4" cstate="print"/>
          <a:stretch>
            <a:fillRect/>
          </a:stretch>
        </p:blipFill>
        <p:spPr>
          <a:xfrm>
            <a:off x="8592278" y="260648"/>
            <a:ext cx="3363497" cy="954699"/>
          </a:xfrm>
          <a:prstGeom prst="rect">
            <a:avLst/>
          </a:prstGeom>
        </p:spPr>
      </p:pic>
      <p:sp>
        <p:nvSpPr>
          <p:cNvPr id="10" name="CuadroTexto 9"/>
          <p:cNvSpPr txBox="1"/>
          <p:nvPr/>
        </p:nvSpPr>
        <p:spPr>
          <a:xfrm>
            <a:off x="0" y="6208295"/>
            <a:ext cx="12192000" cy="307777"/>
          </a:xfrm>
          <a:prstGeom prst="rect">
            <a:avLst/>
          </a:prstGeom>
          <a:noFill/>
        </p:spPr>
        <p:txBody>
          <a:bodyPr wrap="square" rtlCol="0">
            <a:spAutoFit/>
          </a:bodyPr>
          <a:lstStyle/>
          <a:p>
            <a:pPr algn="ctr"/>
            <a:r>
              <a:rPr lang="es-ES" sz="1400" dirty="0" smtClean="0">
                <a:solidFill>
                  <a:srgbClr val="594B95"/>
                </a:solidFill>
                <a:latin typeface="Lato" panose="020F0502020204030203" pitchFamily="34" charset="0"/>
              </a:rPr>
              <a:t>Centro de Economía Regional – Escuela de Economía y Negocios. </a:t>
            </a:r>
            <a:r>
              <a:rPr lang="es-ES" sz="1400" dirty="0" smtClean="0">
                <a:solidFill>
                  <a:schemeClr val="tx1">
                    <a:lumMod val="85000"/>
                    <a:lumOff val="15000"/>
                  </a:schemeClr>
                </a:solidFill>
                <a:latin typeface="Lato" panose="020F0502020204030203" pitchFamily="34" charset="0"/>
              </a:rPr>
              <a:t>Universidad Nacional de San Martín</a:t>
            </a:r>
            <a:endParaRPr lang="es-ES" sz="1400" dirty="0">
              <a:solidFill>
                <a:schemeClr val="tx1">
                  <a:lumMod val="85000"/>
                  <a:lumOff val="15000"/>
                </a:schemeClr>
              </a:solidFill>
              <a:latin typeface="Lato" panose="020F0502020204030203" pitchFamily="34" charset="0"/>
            </a:endParaRPr>
          </a:p>
        </p:txBody>
      </p:sp>
      <p:sp>
        <p:nvSpPr>
          <p:cNvPr id="5" name="Marcador de contenido 2"/>
          <p:cNvSpPr txBox="1">
            <a:spLocks/>
          </p:cNvSpPr>
          <p:nvPr/>
        </p:nvSpPr>
        <p:spPr>
          <a:xfrm>
            <a:off x="7570033" y="1554489"/>
            <a:ext cx="4440542" cy="4133850"/>
          </a:xfrm>
          <a:prstGeom prst="rect">
            <a:avLst/>
          </a:prstGeom>
        </p:spPr>
        <p:txBody>
          <a:bodyPr vert="horz" lIns="91440" tIns="45720" rIns="91440" bIns="45720" rtlCol="0">
            <a:normAutofit/>
          </a:bodyPr>
          <a:lstStyle/>
          <a:p>
            <a:pPr marL="0" marR="0" lvl="0" indent="0"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000" b="1" i="0" u="none" strike="noStrike" kern="1200" cap="none" spc="0" normalizeH="0" baseline="0" noProof="0" dirty="0" smtClean="0">
                <a:ln>
                  <a:noFill/>
                </a:ln>
                <a:effectLst/>
                <a:uLnTx/>
                <a:uFillTx/>
                <a:latin typeface="Arial" pitchFamily="34" charset="0"/>
                <a:cs typeface="Arial" pitchFamily="34" charset="0"/>
              </a:rPr>
              <a:t> El sector químico es el que presenta un mayor valor de exportación por puesto de trabajo.</a:t>
            </a:r>
          </a:p>
          <a:p>
            <a:pPr marL="0" marR="0" lvl="0" indent="0"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000" b="1" i="0" u="none" strike="noStrike" kern="1200" cap="none" spc="0" normalizeH="0" baseline="0" noProof="0" dirty="0" smtClean="0">
                <a:ln>
                  <a:noFill/>
                </a:ln>
                <a:effectLst/>
                <a:uLnTx/>
                <a:uFillTx/>
                <a:latin typeface="Arial" pitchFamily="34" charset="0"/>
                <a:cs typeface="Arial" pitchFamily="34" charset="0"/>
              </a:rPr>
              <a:t> Con cifras similares, metalmecánico y caucho y plástico se encuentran por encima del promedio.</a:t>
            </a:r>
          </a:p>
          <a:p>
            <a:pPr marL="0" marR="0" lvl="0" indent="0" defTabSz="1219170" rtl="0" eaLnBrk="1" fontAlgn="auto" latinLnBrk="0" hangingPunct="1">
              <a:lnSpc>
                <a:spcPct val="100000"/>
              </a:lnSpc>
              <a:spcBef>
                <a:spcPct val="20000"/>
              </a:spcBef>
              <a:spcAft>
                <a:spcPts val="0"/>
              </a:spcAft>
              <a:buClrTx/>
              <a:buSzTx/>
              <a:buFont typeface="Arial" pitchFamily="34" charset="0"/>
              <a:buChar char="•"/>
              <a:tabLst/>
              <a:defRPr/>
            </a:pPr>
            <a:r>
              <a:rPr kumimoji="0" lang="es-AR" sz="2000" b="1" i="0" u="none" strike="noStrike" kern="1200" cap="none" spc="0" normalizeH="0" baseline="0" noProof="0" dirty="0" smtClean="0">
                <a:ln>
                  <a:noFill/>
                </a:ln>
                <a:effectLst/>
                <a:uLnTx/>
                <a:uFillTx/>
                <a:latin typeface="Arial" pitchFamily="34" charset="0"/>
                <a:cs typeface="Arial" pitchFamily="34" charset="0"/>
              </a:rPr>
              <a:t> Textil, alimentos, y madera y papel exponen los peores desempeños en este rubro.</a:t>
            </a:r>
          </a:p>
        </p:txBody>
      </p:sp>
      <p:sp>
        <p:nvSpPr>
          <p:cNvPr id="6" name="5 Rectángulo"/>
          <p:cNvSpPr/>
          <p:nvPr/>
        </p:nvSpPr>
        <p:spPr>
          <a:xfrm>
            <a:off x="1184642" y="5429642"/>
            <a:ext cx="5332357" cy="369332"/>
          </a:xfrm>
          <a:prstGeom prst="rect">
            <a:avLst/>
          </a:prstGeom>
        </p:spPr>
        <p:txBody>
          <a:bodyPr wrap="none">
            <a:spAutoFit/>
          </a:bodyPr>
          <a:lstStyle/>
          <a:p>
            <a:r>
              <a:rPr lang="es-AR" b="1" dirty="0" smtClean="0"/>
              <a:t>Fuente: Elaboración propia en base a datos de NOSIS. </a:t>
            </a:r>
            <a:endParaRPr lang="es-ES" b="1" dirty="0"/>
          </a:p>
        </p:txBody>
      </p:sp>
      <p:sp>
        <p:nvSpPr>
          <p:cNvPr id="8" name="7 Rectángulo"/>
          <p:cNvSpPr/>
          <p:nvPr/>
        </p:nvSpPr>
        <p:spPr>
          <a:xfrm>
            <a:off x="1099457" y="618450"/>
            <a:ext cx="6096000" cy="646331"/>
          </a:xfrm>
          <a:prstGeom prst="rect">
            <a:avLst/>
          </a:prstGeom>
        </p:spPr>
        <p:txBody>
          <a:bodyPr>
            <a:spAutoFit/>
          </a:bodyPr>
          <a:lstStyle/>
          <a:p>
            <a:pPr algn="ctr"/>
            <a:r>
              <a:rPr lang="es-AR" b="1" dirty="0" smtClean="0"/>
              <a:t> Valor de exportación por puesto de trabajo según rama productiva. Año 2016. </a:t>
            </a:r>
            <a:endParaRPr lang="es-ES" b="1" dirty="0"/>
          </a:p>
        </p:txBody>
      </p:sp>
      <p:pic>
        <p:nvPicPr>
          <p:cNvPr id="9" name="Imagen 3"/>
          <p:cNvPicPr>
            <a:picLocks noChangeAspect="1"/>
          </p:cNvPicPr>
          <p:nvPr/>
        </p:nvPicPr>
        <p:blipFill>
          <a:blip r:embed="rId5" cstate="print"/>
          <a:stretch>
            <a:fillRect/>
          </a:stretch>
        </p:blipFill>
        <p:spPr>
          <a:xfrm>
            <a:off x="1019065" y="1266861"/>
            <a:ext cx="6474513" cy="4133446"/>
          </a:xfrm>
          <a:prstGeom prst="rect">
            <a:avLst/>
          </a:prstGeom>
        </p:spPr>
      </p:pic>
    </p:spTree>
    <p:extLst>
      <p:ext uri="{BB962C8B-B14F-4D97-AF65-F5344CB8AC3E}">
        <p14:creationId xmlns="" xmlns:p14="http://schemas.microsoft.com/office/powerpoint/2010/main" val="125105916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2217</TotalTime>
  <Words>2025</Words>
  <Application>Microsoft Office PowerPoint</Application>
  <PresentationFormat>Personalizado</PresentationFormat>
  <Paragraphs>144</Paragraphs>
  <Slides>20</Slides>
  <Notes>18</Notes>
  <HiddenSlides>0</HiddenSlides>
  <MMClips>0</MMClips>
  <ScaleCrop>false</ScaleCrop>
  <HeadingPairs>
    <vt:vector size="4" baseType="variant">
      <vt:variant>
        <vt:lpstr>Tema</vt:lpstr>
      </vt:variant>
      <vt:variant>
        <vt:i4>2</vt:i4>
      </vt:variant>
      <vt:variant>
        <vt:lpstr>Títulos de diapositiva</vt:lpstr>
      </vt:variant>
      <vt:variant>
        <vt:i4>20</vt:i4>
      </vt:variant>
    </vt:vector>
  </HeadingPairs>
  <TitlesOfParts>
    <vt:vector size="22" baseType="lpstr">
      <vt:lpstr>Tema de Office</vt:lpstr>
      <vt:lpstr>1_Tema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mmugica</dc:creator>
  <cp:lastModifiedBy>Adrián Gutiérrez Cabello</cp:lastModifiedBy>
  <cp:revision>227</cp:revision>
  <cp:lastPrinted>2019-09-09T02:26:13Z</cp:lastPrinted>
  <dcterms:created xsi:type="dcterms:W3CDTF">2018-04-26T17:06:03Z</dcterms:created>
  <dcterms:modified xsi:type="dcterms:W3CDTF">2019-10-29T04:09:31Z</dcterms:modified>
</cp:coreProperties>
</file>