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413" r:id="rId3"/>
    <p:sldId id="258" r:id="rId4"/>
    <p:sldId id="415" r:id="rId5"/>
    <p:sldId id="260" r:id="rId6"/>
    <p:sldId id="272" r:id="rId7"/>
    <p:sldId id="262" r:id="rId8"/>
    <p:sldId id="273" r:id="rId9"/>
    <p:sldId id="271" r:id="rId10"/>
  </p:sldIdLst>
  <p:sldSz cx="10693400" cy="7562850"/>
  <p:notesSz cx="11125200" cy="70104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0000"/>
    <a:srgbClr val="B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600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82123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6302375" y="0"/>
            <a:ext cx="4819650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15185-DB09-4242-959D-43250987CA30}" type="datetimeFigureOut">
              <a:rPr lang="es-AR" smtClean="0"/>
              <a:t>28/10/2019</a:t>
            </a:fld>
            <a:endParaRPr lang="es-AR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90963" y="876300"/>
            <a:ext cx="33432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112838" y="3373438"/>
            <a:ext cx="8899525" cy="27606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659563"/>
            <a:ext cx="4821238" cy="350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6302375" y="6659563"/>
            <a:ext cx="4819650" cy="350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F4E26-83EF-4710-A170-091685538147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78506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866DCAFD-BAA2-4078-8CEE-C6044693B1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939D686-0CA5-450F-8E84-AA77024D2BA5}" type="slidenum">
              <a:rPr lang="es-ES" altLang="es-AR" smtClean="0"/>
              <a:pPr>
                <a:spcBef>
                  <a:spcPct val="0"/>
                </a:spcBef>
              </a:pPr>
              <a:t>2</a:t>
            </a:fld>
            <a:endParaRPr lang="es-ES" altLang="es-AR" dirty="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F72B2650-4F18-4D75-9A40-EBFF5797725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2CFF4C7D-5427-4139-888F-A2DBBE64DC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s-A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866DCAFD-BAA2-4078-8CEE-C6044693B1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939D686-0CA5-450F-8E84-AA77024D2BA5}" type="slidenum">
              <a:rPr lang="es-ES" altLang="es-AR" smtClean="0"/>
              <a:pPr>
                <a:spcBef>
                  <a:spcPct val="0"/>
                </a:spcBef>
              </a:pPr>
              <a:t>4</a:t>
            </a:fld>
            <a:endParaRPr lang="es-ES" altLang="es-AR" dirty="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F72B2650-4F18-4D75-9A40-EBFF5797725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2CFF4C7D-5427-4139-888F-A2DBBE64DC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s-AR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676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AEEF"/>
                </a:solidFill>
                <a:latin typeface="Clan-Black"/>
                <a:cs typeface="Clan-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b="0" spc="-40" dirty="0">
                <a:solidFill>
                  <a:srgbClr val="FFFFFF"/>
                </a:solidFill>
                <a:latin typeface="Clan-News"/>
                <a:cs typeface="Clan-News"/>
              </a:rPr>
              <a:t>Municipalidad </a:t>
            </a:r>
            <a:r>
              <a:rPr b="0" spc="-15" dirty="0">
                <a:solidFill>
                  <a:srgbClr val="FFFFFF"/>
                </a:solidFill>
                <a:latin typeface="Clan-News"/>
                <a:cs typeface="Clan-News"/>
              </a:rPr>
              <a:t>de San </a:t>
            </a:r>
            <a:r>
              <a:rPr b="0" spc="-30" dirty="0">
                <a:solidFill>
                  <a:srgbClr val="FFFFFF"/>
                </a:solidFill>
                <a:latin typeface="Clan-News"/>
                <a:cs typeface="Clan-News"/>
              </a:rPr>
              <a:t>Martín </a:t>
            </a:r>
            <a:r>
              <a:rPr b="0" dirty="0">
                <a:solidFill>
                  <a:srgbClr val="FFFFFF"/>
                </a:solidFill>
                <a:latin typeface="Clan-News"/>
                <a:cs typeface="Clan-News"/>
              </a:rPr>
              <a:t>| </a:t>
            </a:r>
            <a:r>
              <a:rPr spc="-10" dirty="0"/>
              <a:t>Producción </a:t>
            </a:r>
            <a:r>
              <a:rPr dirty="0"/>
              <a:t>y </a:t>
            </a:r>
            <a:r>
              <a:rPr spc="-5" dirty="0"/>
              <a:t>Desarrollo</a:t>
            </a:r>
            <a:r>
              <a:rPr spc="-140" dirty="0"/>
              <a:t> </a:t>
            </a:r>
            <a:r>
              <a:rPr spc="-5" dirty="0"/>
              <a:t>Económico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10/28/2019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rgbClr val="00AEE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AEEF"/>
                </a:solidFill>
                <a:latin typeface="Clan-Black"/>
                <a:cs typeface="Clan-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b="0" spc="-40" dirty="0">
                <a:solidFill>
                  <a:srgbClr val="FFFFFF"/>
                </a:solidFill>
                <a:latin typeface="Clan-News"/>
                <a:cs typeface="Clan-News"/>
              </a:rPr>
              <a:t>Municipalidad </a:t>
            </a:r>
            <a:r>
              <a:rPr b="0" spc="-15" dirty="0">
                <a:solidFill>
                  <a:srgbClr val="FFFFFF"/>
                </a:solidFill>
                <a:latin typeface="Clan-News"/>
                <a:cs typeface="Clan-News"/>
              </a:rPr>
              <a:t>de San </a:t>
            </a:r>
            <a:r>
              <a:rPr b="0" spc="-30" dirty="0">
                <a:solidFill>
                  <a:srgbClr val="FFFFFF"/>
                </a:solidFill>
                <a:latin typeface="Clan-News"/>
                <a:cs typeface="Clan-News"/>
              </a:rPr>
              <a:t>Martín </a:t>
            </a:r>
            <a:r>
              <a:rPr b="0" dirty="0">
                <a:solidFill>
                  <a:srgbClr val="FFFFFF"/>
                </a:solidFill>
                <a:latin typeface="Clan-News"/>
                <a:cs typeface="Clan-News"/>
              </a:rPr>
              <a:t>| </a:t>
            </a:r>
            <a:r>
              <a:rPr spc="-10" dirty="0"/>
              <a:t>Producción </a:t>
            </a:r>
            <a:r>
              <a:rPr dirty="0"/>
              <a:t>y </a:t>
            </a:r>
            <a:r>
              <a:rPr spc="-5" dirty="0"/>
              <a:t>Desarrollo</a:t>
            </a:r>
            <a:r>
              <a:rPr spc="-140" dirty="0"/>
              <a:t> </a:t>
            </a:r>
            <a:r>
              <a:rPr spc="-5" dirty="0"/>
              <a:t>Económico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10/28/2019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rgbClr val="00AEE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AEEF"/>
                </a:solidFill>
                <a:latin typeface="Clan-Black"/>
                <a:cs typeface="Clan-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b="0" spc="-40" dirty="0">
                <a:solidFill>
                  <a:srgbClr val="FFFFFF"/>
                </a:solidFill>
                <a:latin typeface="Clan-News"/>
                <a:cs typeface="Clan-News"/>
              </a:rPr>
              <a:t>Municipalidad </a:t>
            </a:r>
            <a:r>
              <a:rPr b="0" spc="-15" dirty="0">
                <a:solidFill>
                  <a:srgbClr val="FFFFFF"/>
                </a:solidFill>
                <a:latin typeface="Clan-News"/>
                <a:cs typeface="Clan-News"/>
              </a:rPr>
              <a:t>de San </a:t>
            </a:r>
            <a:r>
              <a:rPr b="0" spc="-30" dirty="0">
                <a:solidFill>
                  <a:srgbClr val="FFFFFF"/>
                </a:solidFill>
                <a:latin typeface="Clan-News"/>
                <a:cs typeface="Clan-News"/>
              </a:rPr>
              <a:t>Martín </a:t>
            </a:r>
            <a:r>
              <a:rPr b="0" dirty="0">
                <a:solidFill>
                  <a:srgbClr val="FFFFFF"/>
                </a:solidFill>
                <a:latin typeface="Clan-News"/>
                <a:cs typeface="Clan-News"/>
              </a:rPr>
              <a:t>| </a:t>
            </a:r>
            <a:r>
              <a:rPr spc="-10" dirty="0"/>
              <a:t>Producción </a:t>
            </a:r>
            <a:r>
              <a:rPr dirty="0"/>
              <a:t>y </a:t>
            </a:r>
            <a:r>
              <a:rPr spc="-5" dirty="0"/>
              <a:t>Desarrollo</a:t>
            </a:r>
            <a:r>
              <a:rPr spc="-140" dirty="0"/>
              <a:t> </a:t>
            </a:r>
            <a:r>
              <a:rPr spc="-5" dirty="0"/>
              <a:t>Económico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10/28/2019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rgbClr val="00AEE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AEEF"/>
                </a:solidFill>
                <a:latin typeface="Clan-Black"/>
                <a:cs typeface="Clan-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b="0" spc="-40" dirty="0">
                <a:solidFill>
                  <a:srgbClr val="FFFFFF"/>
                </a:solidFill>
                <a:latin typeface="Clan-News"/>
                <a:cs typeface="Clan-News"/>
              </a:rPr>
              <a:t>Municipalidad </a:t>
            </a:r>
            <a:r>
              <a:rPr b="0" spc="-15" dirty="0">
                <a:solidFill>
                  <a:srgbClr val="FFFFFF"/>
                </a:solidFill>
                <a:latin typeface="Clan-News"/>
                <a:cs typeface="Clan-News"/>
              </a:rPr>
              <a:t>de San </a:t>
            </a:r>
            <a:r>
              <a:rPr b="0" spc="-30" dirty="0">
                <a:solidFill>
                  <a:srgbClr val="FFFFFF"/>
                </a:solidFill>
                <a:latin typeface="Clan-News"/>
                <a:cs typeface="Clan-News"/>
              </a:rPr>
              <a:t>Martín </a:t>
            </a:r>
            <a:r>
              <a:rPr b="0" dirty="0">
                <a:solidFill>
                  <a:srgbClr val="FFFFFF"/>
                </a:solidFill>
                <a:latin typeface="Clan-News"/>
                <a:cs typeface="Clan-News"/>
              </a:rPr>
              <a:t>| </a:t>
            </a:r>
            <a:r>
              <a:rPr spc="-10" dirty="0"/>
              <a:t>Producción </a:t>
            </a:r>
            <a:r>
              <a:rPr dirty="0"/>
              <a:t>y </a:t>
            </a:r>
            <a:r>
              <a:rPr spc="-5" dirty="0"/>
              <a:t>Desarrollo</a:t>
            </a:r>
            <a:r>
              <a:rPr spc="-140" dirty="0"/>
              <a:t> </a:t>
            </a:r>
            <a:r>
              <a:rPr spc="-5" dirty="0"/>
              <a:t>Económico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10/28/2019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551612" y="2501548"/>
            <a:ext cx="3305175" cy="945515"/>
          </a:xfrm>
          <a:custGeom>
            <a:avLst/>
            <a:gdLst/>
            <a:ahLst/>
            <a:cxnLst/>
            <a:rect l="l" t="t" r="r" b="b"/>
            <a:pathLst>
              <a:path w="3305175" h="945514">
                <a:moveTo>
                  <a:pt x="1372124" y="0"/>
                </a:moveTo>
                <a:lnTo>
                  <a:pt x="1316888" y="101"/>
                </a:lnTo>
                <a:lnTo>
                  <a:pt x="1263554" y="989"/>
                </a:lnTo>
                <a:lnTo>
                  <a:pt x="1212126" y="2579"/>
                </a:lnTo>
                <a:lnTo>
                  <a:pt x="1162608" y="4788"/>
                </a:lnTo>
                <a:lnTo>
                  <a:pt x="1115004" y="7531"/>
                </a:lnTo>
                <a:lnTo>
                  <a:pt x="1069319" y="10723"/>
                </a:lnTo>
                <a:lnTo>
                  <a:pt x="1025557" y="14280"/>
                </a:lnTo>
                <a:lnTo>
                  <a:pt x="943818" y="22154"/>
                </a:lnTo>
                <a:lnTo>
                  <a:pt x="869823" y="30478"/>
                </a:lnTo>
                <a:lnTo>
                  <a:pt x="773397" y="43049"/>
                </a:lnTo>
                <a:lnTo>
                  <a:pt x="677279" y="57440"/>
                </a:lnTo>
                <a:lnTo>
                  <a:pt x="629329" y="65350"/>
                </a:lnTo>
                <a:lnTo>
                  <a:pt x="581448" y="73751"/>
                </a:lnTo>
                <a:lnTo>
                  <a:pt x="533632" y="82657"/>
                </a:lnTo>
                <a:lnTo>
                  <a:pt x="485880" y="92079"/>
                </a:lnTo>
                <a:lnTo>
                  <a:pt x="438188" y="102030"/>
                </a:lnTo>
                <a:lnTo>
                  <a:pt x="331209" y="127035"/>
                </a:lnTo>
                <a:lnTo>
                  <a:pt x="277685" y="140322"/>
                </a:lnTo>
                <a:lnTo>
                  <a:pt x="224078" y="154278"/>
                </a:lnTo>
                <a:lnTo>
                  <a:pt x="169984" y="169284"/>
                </a:lnTo>
                <a:lnTo>
                  <a:pt x="115747" y="185024"/>
                </a:lnTo>
                <a:lnTo>
                  <a:pt x="60688" y="202179"/>
                </a:lnTo>
                <a:lnTo>
                  <a:pt x="0" y="223315"/>
                </a:lnTo>
                <a:lnTo>
                  <a:pt x="323748" y="945323"/>
                </a:lnTo>
                <a:lnTo>
                  <a:pt x="338291" y="936981"/>
                </a:lnTo>
                <a:lnTo>
                  <a:pt x="356088" y="927317"/>
                </a:lnTo>
                <a:lnTo>
                  <a:pt x="415597" y="896752"/>
                </a:lnTo>
                <a:lnTo>
                  <a:pt x="518400" y="848465"/>
                </a:lnTo>
                <a:lnTo>
                  <a:pt x="560484" y="829846"/>
                </a:lnTo>
                <a:lnTo>
                  <a:pt x="645668" y="793799"/>
                </a:lnTo>
                <a:lnTo>
                  <a:pt x="695103" y="774332"/>
                </a:lnTo>
                <a:lnTo>
                  <a:pt x="744868" y="755398"/>
                </a:lnTo>
                <a:lnTo>
                  <a:pt x="794946" y="737055"/>
                </a:lnTo>
                <a:lnTo>
                  <a:pt x="845316" y="719363"/>
                </a:lnTo>
                <a:lnTo>
                  <a:pt x="895960" y="702379"/>
                </a:lnTo>
                <a:lnTo>
                  <a:pt x="946858" y="686164"/>
                </a:lnTo>
                <a:lnTo>
                  <a:pt x="1045684" y="656659"/>
                </a:lnTo>
                <a:lnTo>
                  <a:pt x="1093599" y="643174"/>
                </a:lnTo>
                <a:lnTo>
                  <a:pt x="1141721" y="630335"/>
                </a:lnTo>
                <a:lnTo>
                  <a:pt x="1190038" y="618157"/>
                </a:lnTo>
                <a:lnTo>
                  <a:pt x="1238533" y="606657"/>
                </a:lnTo>
                <a:lnTo>
                  <a:pt x="1287192" y="595849"/>
                </a:lnTo>
                <a:lnTo>
                  <a:pt x="1336002" y="585750"/>
                </a:lnTo>
                <a:lnTo>
                  <a:pt x="1384947" y="576375"/>
                </a:lnTo>
                <a:lnTo>
                  <a:pt x="1434013" y="567739"/>
                </a:lnTo>
                <a:lnTo>
                  <a:pt x="1483186" y="559860"/>
                </a:lnTo>
                <a:lnTo>
                  <a:pt x="1532452" y="552751"/>
                </a:lnTo>
                <a:lnTo>
                  <a:pt x="1581795" y="546430"/>
                </a:lnTo>
                <a:lnTo>
                  <a:pt x="1631201" y="540911"/>
                </a:lnTo>
                <a:lnTo>
                  <a:pt x="1680656" y="536210"/>
                </a:lnTo>
                <a:lnTo>
                  <a:pt x="1730146" y="532344"/>
                </a:lnTo>
                <a:lnTo>
                  <a:pt x="1781344" y="529283"/>
                </a:lnTo>
                <a:lnTo>
                  <a:pt x="1832556" y="527182"/>
                </a:lnTo>
                <a:lnTo>
                  <a:pt x="1883771" y="526062"/>
                </a:lnTo>
                <a:lnTo>
                  <a:pt x="3084771" y="525939"/>
                </a:lnTo>
                <a:lnTo>
                  <a:pt x="3064768" y="510690"/>
                </a:lnTo>
                <a:lnTo>
                  <a:pt x="3021688" y="479406"/>
                </a:lnTo>
                <a:lnTo>
                  <a:pt x="2977847" y="449093"/>
                </a:lnTo>
                <a:lnTo>
                  <a:pt x="2933289" y="419782"/>
                </a:lnTo>
                <a:lnTo>
                  <a:pt x="2888056" y="391501"/>
                </a:lnTo>
                <a:lnTo>
                  <a:pt x="2846940" y="366672"/>
                </a:lnTo>
                <a:lnTo>
                  <a:pt x="2805329" y="342750"/>
                </a:lnTo>
                <a:lnTo>
                  <a:pt x="2763235" y="319722"/>
                </a:lnTo>
                <a:lnTo>
                  <a:pt x="2720669" y="297576"/>
                </a:lnTo>
                <a:lnTo>
                  <a:pt x="2677640" y="276298"/>
                </a:lnTo>
                <a:lnTo>
                  <a:pt x="2634160" y="255875"/>
                </a:lnTo>
                <a:lnTo>
                  <a:pt x="2590241" y="236294"/>
                </a:lnTo>
                <a:lnTo>
                  <a:pt x="2543316" y="216350"/>
                </a:lnTo>
                <a:lnTo>
                  <a:pt x="2496007" y="197410"/>
                </a:lnTo>
                <a:lnTo>
                  <a:pt x="2448338" y="179459"/>
                </a:lnTo>
                <a:lnTo>
                  <a:pt x="2400332" y="162480"/>
                </a:lnTo>
                <a:lnTo>
                  <a:pt x="2352011" y="146456"/>
                </a:lnTo>
                <a:lnTo>
                  <a:pt x="2303398" y="131371"/>
                </a:lnTo>
                <a:lnTo>
                  <a:pt x="2254516" y="117210"/>
                </a:lnTo>
                <a:lnTo>
                  <a:pt x="2205388" y="103954"/>
                </a:lnTo>
                <a:lnTo>
                  <a:pt x="2156037" y="91589"/>
                </a:lnTo>
                <a:lnTo>
                  <a:pt x="2106485" y="80097"/>
                </a:lnTo>
                <a:lnTo>
                  <a:pt x="2054869" y="68907"/>
                </a:lnTo>
                <a:lnTo>
                  <a:pt x="2003161" y="58614"/>
                </a:lnTo>
                <a:lnTo>
                  <a:pt x="1951362" y="49217"/>
                </a:lnTo>
                <a:lnTo>
                  <a:pt x="1899470" y="40720"/>
                </a:lnTo>
                <a:lnTo>
                  <a:pt x="1847484" y="33123"/>
                </a:lnTo>
                <a:lnTo>
                  <a:pt x="1795403" y="26427"/>
                </a:lnTo>
                <a:lnTo>
                  <a:pt x="1743227" y="20636"/>
                </a:lnTo>
                <a:lnTo>
                  <a:pt x="1676673" y="14246"/>
                </a:lnTo>
                <a:lnTo>
                  <a:pt x="1611994" y="9149"/>
                </a:lnTo>
                <a:lnTo>
                  <a:pt x="1549196" y="5260"/>
                </a:lnTo>
                <a:lnTo>
                  <a:pt x="1488282" y="2495"/>
                </a:lnTo>
                <a:lnTo>
                  <a:pt x="1429256" y="769"/>
                </a:lnTo>
                <a:lnTo>
                  <a:pt x="1372124" y="0"/>
                </a:lnTo>
                <a:close/>
              </a:path>
              <a:path w="3305175" h="945514">
                <a:moveTo>
                  <a:pt x="3084771" y="525939"/>
                </a:moveTo>
                <a:lnTo>
                  <a:pt x="1934980" y="525939"/>
                </a:lnTo>
                <a:lnTo>
                  <a:pt x="1986172" y="526832"/>
                </a:lnTo>
                <a:lnTo>
                  <a:pt x="2037336" y="528760"/>
                </a:lnTo>
                <a:lnTo>
                  <a:pt x="2088462" y="531742"/>
                </a:lnTo>
                <a:lnTo>
                  <a:pt x="2139541" y="535795"/>
                </a:lnTo>
                <a:lnTo>
                  <a:pt x="2190560" y="540938"/>
                </a:lnTo>
                <a:lnTo>
                  <a:pt x="2241511" y="547190"/>
                </a:lnTo>
                <a:lnTo>
                  <a:pt x="2287598" y="553710"/>
                </a:lnTo>
                <a:lnTo>
                  <a:pt x="2333510" y="560955"/>
                </a:lnTo>
                <a:lnTo>
                  <a:pt x="2379187" y="569063"/>
                </a:lnTo>
                <a:lnTo>
                  <a:pt x="2424571" y="578170"/>
                </a:lnTo>
                <a:lnTo>
                  <a:pt x="2469603" y="588414"/>
                </a:lnTo>
                <a:lnTo>
                  <a:pt x="2537294" y="606091"/>
                </a:lnTo>
                <a:lnTo>
                  <a:pt x="2604338" y="626464"/>
                </a:lnTo>
                <a:lnTo>
                  <a:pt x="2652578" y="642090"/>
                </a:lnTo>
                <a:lnTo>
                  <a:pt x="2700481" y="658958"/>
                </a:lnTo>
                <a:lnTo>
                  <a:pt x="2748019" y="677064"/>
                </a:lnTo>
                <a:lnTo>
                  <a:pt x="2795163" y="696407"/>
                </a:lnTo>
                <a:lnTo>
                  <a:pt x="2841885" y="716984"/>
                </a:lnTo>
                <a:lnTo>
                  <a:pt x="2888157" y="738792"/>
                </a:lnTo>
                <a:lnTo>
                  <a:pt x="2933951" y="761830"/>
                </a:lnTo>
                <a:lnTo>
                  <a:pt x="2979238" y="786094"/>
                </a:lnTo>
                <a:lnTo>
                  <a:pt x="3023990" y="811583"/>
                </a:lnTo>
                <a:lnTo>
                  <a:pt x="3068179" y="838294"/>
                </a:lnTo>
                <a:lnTo>
                  <a:pt x="3111777" y="866225"/>
                </a:lnTo>
                <a:lnTo>
                  <a:pt x="3154756" y="895373"/>
                </a:lnTo>
                <a:lnTo>
                  <a:pt x="3304857" y="717154"/>
                </a:lnTo>
                <a:lnTo>
                  <a:pt x="3267247" y="680658"/>
                </a:lnTo>
                <a:lnTo>
                  <a:pt x="3228617" y="644956"/>
                </a:lnTo>
                <a:lnTo>
                  <a:pt x="3189011" y="610079"/>
                </a:lnTo>
                <a:lnTo>
                  <a:pt x="3148472" y="576056"/>
                </a:lnTo>
                <a:lnTo>
                  <a:pt x="3107043" y="542917"/>
                </a:lnTo>
                <a:lnTo>
                  <a:pt x="3084771" y="525939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k object 17"/>
          <p:cNvSpPr/>
          <p:nvPr/>
        </p:nvSpPr>
        <p:spPr>
          <a:xfrm>
            <a:off x="3185311" y="3706705"/>
            <a:ext cx="431800" cy="631825"/>
          </a:xfrm>
          <a:custGeom>
            <a:avLst/>
            <a:gdLst/>
            <a:ahLst/>
            <a:cxnLst/>
            <a:rect l="l" t="t" r="r" b="b"/>
            <a:pathLst>
              <a:path w="431800" h="631825">
                <a:moveTo>
                  <a:pt x="21589" y="447052"/>
                </a:moveTo>
                <a:lnTo>
                  <a:pt x="0" y="586981"/>
                </a:lnTo>
                <a:lnTo>
                  <a:pt x="44111" y="606132"/>
                </a:lnTo>
                <a:lnTo>
                  <a:pt x="91795" y="620193"/>
                </a:lnTo>
                <a:lnTo>
                  <a:pt x="142203" y="628856"/>
                </a:lnTo>
                <a:lnTo>
                  <a:pt x="194487" y="631812"/>
                </a:lnTo>
                <a:lnTo>
                  <a:pt x="246913" y="628253"/>
                </a:lnTo>
                <a:lnTo>
                  <a:pt x="293571" y="617839"/>
                </a:lnTo>
                <a:lnTo>
                  <a:pt x="334085" y="600964"/>
                </a:lnTo>
                <a:lnTo>
                  <a:pt x="368079" y="578024"/>
                </a:lnTo>
                <a:lnTo>
                  <a:pt x="395174" y="549413"/>
                </a:lnTo>
                <a:lnTo>
                  <a:pt x="414995" y="515526"/>
                </a:lnTo>
                <a:lnTo>
                  <a:pt x="422938" y="490219"/>
                </a:lnTo>
                <a:lnTo>
                  <a:pt x="192531" y="490219"/>
                </a:lnTo>
                <a:lnTo>
                  <a:pt x="148477" y="487229"/>
                </a:lnTo>
                <a:lnTo>
                  <a:pt x="105413" y="478647"/>
                </a:lnTo>
                <a:lnTo>
                  <a:pt x="63172" y="465059"/>
                </a:lnTo>
                <a:lnTo>
                  <a:pt x="21589" y="447052"/>
                </a:lnTo>
                <a:close/>
              </a:path>
              <a:path w="431800" h="631825">
                <a:moveTo>
                  <a:pt x="233324" y="0"/>
                </a:moveTo>
                <a:lnTo>
                  <a:pt x="176546" y="3979"/>
                </a:lnTo>
                <a:lnTo>
                  <a:pt x="128242" y="15391"/>
                </a:lnTo>
                <a:lnTo>
                  <a:pt x="88133" y="33444"/>
                </a:lnTo>
                <a:lnTo>
                  <a:pt x="55941" y="57345"/>
                </a:lnTo>
                <a:lnTo>
                  <a:pt x="14195" y="119527"/>
                </a:lnTo>
                <a:lnTo>
                  <a:pt x="774" y="195605"/>
                </a:lnTo>
                <a:lnTo>
                  <a:pt x="7011" y="246138"/>
                </a:lnTo>
                <a:lnTo>
                  <a:pt x="24112" y="286444"/>
                </a:lnTo>
                <a:lnTo>
                  <a:pt x="49663" y="318067"/>
                </a:lnTo>
                <a:lnTo>
                  <a:pt x="81249" y="342555"/>
                </a:lnTo>
                <a:lnTo>
                  <a:pt x="116457" y="361455"/>
                </a:lnTo>
                <a:lnTo>
                  <a:pt x="152871" y="376311"/>
                </a:lnTo>
                <a:lnTo>
                  <a:pt x="188079" y="388672"/>
                </a:lnTo>
                <a:lnTo>
                  <a:pt x="219665" y="400083"/>
                </a:lnTo>
                <a:lnTo>
                  <a:pt x="245216" y="412090"/>
                </a:lnTo>
                <a:lnTo>
                  <a:pt x="262317" y="426241"/>
                </a:lnTo>
                <a:lnTo>
                  <a:pt x="268554" y="444080"/>
                </a:lnTo>
                <a:lnTo>
                  <a:pt x="264390" y="463805"/>
                </a:lnTo>
                <a:lnTo>
                  <a:pt x="251117" y="478275"/>
                </a:lnTo>
                <a:lnTo>
                  <a:pt x="227556" y="487182"/>
                </a:lnTo>
                <a:lnTo>
                  <a:pt x="192531" y="490219"/>
                </a:lnTo>
                <a:lnTo>
                  <a:pt x="422938" y="490219"/>
                </a:lnTo>
                <a:lnTo>
                  <a:pt x="427164" y="476757"/>
                </a:lnTo>
                <a:lnTo>
                  <a:pt x="431304" y="433501"/>
                </a:lnTo>
                <a:lnTo>
                  <a:pt x="425093" y="383106"/>
                </a:lnTo>
                <a:lnTo>
                  <a:pt x="408061" y="343025"/>
                </a:lnTo>
                <a:lnTo>
                  <a:pt x="382613" y="311679"/>
                </a:lnTo>
                <a:lnTo>
                  <a:pt x="351154" y="287488"/>
                </a:lnTo>
                <a:lnTo>
                  <a:pt x="316088" y="268872"/>
                </a:lnTo>
                <a:lnTo>
                  <a:pt x="279820" y="254251"/>
                </a:lnTo>
                <a:lnTo>
                  <a:pt x="244754" y="242045"/>
                </a:lnTo>
                <a:lnTo>
                  <a:pt x="213295" y="230675"/>
                </a:lnTo>
                <a:lnTo>
                  <a:pt x="187848" y="218559"/>
                </a:lnTo>
                <a:lnTo>
                  <a:pt x="170816" y="204120"/>
                </a:lnTo>
                <a:lnTo>
                  <a:pt x="164604" y="185775"/>
                </a:lnTo>
                <a:lnTo>
                  <a:pt x="167615" y="169712"/>
                </a:lnTo>
                <a:lnTo>
                  <a:pt x="179204" y="156922"/>
                </a:lnTo>
                <a:lnTo>
                  <a:pt x="203207" y="148469"/>
                </a:lnTo>
                <a:lnTo>
                  <a:pt x="243458" y="145414"/>
                </a:lnTo>
                <a:lnTo>
                  <a:pt x="393980" y="145414"/>
                </a:lnTo>
                <a:lnTo>
                  <a:pt x="410590" y="31089"/>
                </a:lnTo>
                <a:lnTo>
                  <a:pt x="370879" y="17948"/>
                </a:lnTo>
                <a:lnTo>
                  <a:pt x="326744" y="8181"/>
                </a:lnTo>
                <a:lnTo>
                  <a:pt x="280215" y="2096"/>
                </a:lnTo>
                <a:lnTo>
                  <a:pt x="233324" y="0"/>
                </a:lnTo>
                <a:close/>
              </a:path>
              <a:path w="431800" h="631825">
                <a:moveTo>
                  <a:pt x="393980" y="145414"/>
                </a:moveTo>
                <a:lnTo>
                  <a:pt x="243458" y="145414"/>
                </a:lnTo>
                <a:lnTo>
                  <a:pt x="276941" y="146755"/>
                </a:lnTo>
                <a:lnTo>
                  <a:pt x="313274" y="150898"/>
                </a:lnTo>
                <a:lnTo>
                  <a:pt x="351497" y="158027"/>
                </a:lnTo>
                <a:lnTo>
                  <a:pt x="390651" y="168325"/>
                </a:lnTo>
                <a:lnTo>
                  <a:pt x="393980" y="145414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bk object 18"/>
          <p:cNvSpPr/>
          <p:nvPr/>
        </p:nvSpPr>
        <p:spPr>
          <a:xfrm>
            <a:off x="3656881" y="3821793"/>
            <a:ext cx="416559" cy="513715"/>
          </a:xfrm>
          <a:custGeom>
            <a:avLst/>
            <a:gdLst/>
            <a:ahLst/>
            <a:cxnLst/>
            <a:rect l="l" t="t" r="r" b="b"/>
            <a:pathLst>
              <a:path w="416560" h="513714">
                <a:moveTo>
                  <a:pt x="176479" y="189572"/>
                </a:moveTo>
                <a:lnTo>
                  <a:pt x="125081" y="194893"/>
                </a:lnTo>
                <a:lnTo>
                  <a:pt x="81669" y="210105"/>
                </a:lnTo>
                <a:lnTo>
                  <a:pt x="46848" y="234080"/>
                </a:lnTo>
                <a:lnTo>
                  <a:pt x="21225" y="265691"/>
                </a:lnTo>
                <a:lnTo>
                  <a:pt x="5407" y="303814"/>
                </a:lnTo>
                <a:lnTo>
                  <a:pt x="0" y="347319"/>
                </a:lnTo>
                <a:lnTo>
                  <a:pt x="4793" y="397967"/>
                </a:lnTo>
                <a:lnTo>
                  <a:pt x="18786" y="439486"/>
                </a:lnTo>
                <a:lnTo>
                  <a:pt x="41395" y="471841"/>
                </a:lnTo>
                <a:lnTo>
                  <a:pt x="72040" y="494996"/>
                </a:lnTo>
                <a:lnTo>
                  <a:pt x="110137" y="508915"/>
                </a:lnTo>
                <a:lnTo>
                  <a:pt x="155105" y="513562"/>
                </a:lnTo>
                <a:lnTo>
                  <a:pt x="193143" y="510316"/>
                </a:lnTo>
                <a:lnTo>
                  <a:pt x="227574" y="500778"/>
                </a:lnTo>
                <a:lnTo>
                  <a:pt x="258142" y="485246"/>
                </a:lnTo>
                <a:lnTo>
                  <a:pt x="284594" y="464019"/>
                </a:lnTo>
                <a:lnTo>
                  <a:pt x="416140" y="464019"/>
                </a:lnTo>
                <a:lnTo>
                  <a:pt x="416140" y="396316"/>
                </a:lnTo>
                <a:lnTo>
                  <a:pt x="198081" y="396316"/>
                </a:lnTo>
                <a:lnTo>
                  <a:pt x="176787" y="393366"/>
                </a:lnTo>
                <a:lnTo>
                  <a:pt x="160561" y="384175"/>
                </a:lnTo>
                <a:lnTo>
                  <a:pt x="150224" y="368230"/>
                </a:lnTo>
                <a:lnTo>
                  <a:pt x="146596" y="345020"/>
                </a:lnTo>
                <a:lnTo>
                  <a:pt x="150262" y="322048"/>
                </a:lnTo>
                <a:lnTo>
                  <a:pt x="161455" y="305536"/>
                </a:lnTo>
                <a:lnTo>
                  <a:pt x="180468" y="295568"/>
                </a:lnTo>
                <a:lnTo>
                  <a:pt x="207594" y="292227"/>
                </a:lnTo>
                <a:lnTo>
                  <a:pt x="416140" y="292227"/>
                </a:lnTo>
                <a:lnTo>
                  <a:pt x="416140" y="204863"/>
                </a:lnTo>
                <a:lnTo>
                  <a:pt x="415881" y="200507"/>
                </a:lnTo>
                <a:lnTo>
                  <a:pt x="261124" y="200507"/>
                </a:lnTo>
                <a:lnTo>
                  <a:pt x="242655" y="196034"/>
                </a:lnTo>
                <a:lnTo>
                  <a:pt x="222650" y="192582"/>
                </a:lnTo>
                <a:lnTo>
                  <a:pt x="200720" y="190359"/>
                </a:lnTo>
                <a:lnTo>
                  <a:pt x="176479" y="189572"/>
                </a:lnTo>
                <a:close/>
              </a:path>
              <a:path w="416560" h="513714">
                <a:moveTo>
                  <a:pt x="416140" y="464019"/>
                </a:moveTo>
                <a:lnTo>
                  <a:pt x="284594" y="464019"/>
                </a:lnTo>
                <a:lnTo>
                  <a:pt x="296036" y="504939"/>
                </a:lnTo>
                <a:lnTo>
                  <a:pt x="416140" y="504939"/>
                </a:lnTo>
                <a:lnTo>
                  <a:pt x="416140" y="464019"/>
                </a:lnTo>
                <a:close/>
              </a:path>
              <a:path w="416560" h="513714">
                <a:moveTo>
                  <a:pt x="416140" y="292227"/>
                </a:moveTo>
                <a:lnTo>
                  <a:pt x="207594" y="292227"/>
                </a:lnTo>
                <a:lnTo>
                  <a:pt x="224539" y="292866"/>
                </a:lnTo>
                <a:lnTo>
                  <a:pt x="239098" y="294559"/>
                </a:lnTo>
                <a:lnTo>
                  <a:pt x="251287" y="296968"/>
                </a:lnTo>
                <a:lnTo>
                  <a:pt x="261124" y="299758"/>
                </a:lnTo>
                <a:lnTo>
                  <a:pt x="261124" y="350583"/>
                </a:lnTo>
                <a:lnTo>
                  <a:pt x="256014" y="368878"/>
                </a:lnTo>
                <a:lnTo>
                  <a:pt x="242242" y="383360"/>
                </a:lnTo>
                <a:lnTo>
                  <a:pt x="222151" y="392887"/>
                </a:lnTo>
                <a:lnTo>
                  <a:pt x="198081" y="396316"/>
                </a:lnTo>
                <a:lnTo>
                  <a:pt x="416140" y="396316"/>
                </a:lnTo>
                <a:lnTo>
                  <a:pt x="416140" y="292227"/>
                </a:lnTo>
                <a:close/>
              </a:path>
              <a:path w="416560" h="513714">
                <a:moveTo>
                  <a:pt x="407453" y="126123"/>
                </a:moveTo>
                <a:lnTo>
                  <a:pt x="179108" y="126123"/>
                </a:lnTo>
                <a:lnTo>
                  <a:pt x="217635" y="129799"/>
                </a:lnTo>
                <a:lnTo>
                  <a:pt x="242971" y="140639"/>
                </a:lnTo>
                <a:lnTo>
                  <a:pt x="256880" y="158367"/>
                </a:lnTo>
                <a:lnTo>
                  <a:pt x="261124" y="182702"/>
                </a:lnTo>
                <a:lnTo>
                  <a:pt x="261124" y="200507"/>
                </a:lnTo>
                <a:lnTo>
                  <a:pt x="415881" y="200507"/>
                </a:lnTo>
                <a:lnTo>
                  <a:pt x="412883" y="150136"/>
                </a:lnTo>
                <a:lnTo>
                  <a:pt x="407453" y="126123"/>
                </a:lnTo>
                <a:close/>
              </a:path>
              <a:path w="416560" h="513714">
                <a:moveTo>
                  <a:pt x="208114" y="0"/>
                </a:moveTo>
                <a:lnTo>
                  <a:pt x="159496" y="1963"/>
                </a:lnTo>
                <a:lnTo>
                  <a:pt x="113757" y="7935"/>
                </a:lnTo>
                <a:lnTo>
                  <a:pt x="70879" y="18039"/>
                </a:lnTo>
                <a:lnTo>
                  <a:pt x="30848" y="32397"/>
                </a:lnTo>
                <a:lnTo>
                  <a:pt x="43421" y="150533"/>
                </a:lnTo>
                <a:lnTo>
                  <a:pt x="76434" y="139582"/>
                </a:lnTo>
                <a:lnTo>
                  <a:pt x="107911" y="131984"/>
                </a:lnTo>
                <a:lnTo>
                  <a:pt x="141065" y="127558"/>
                </a:lnTo>
                <a:lnTo>
                  <a:pt x="179108" y="126123"/>
                </a:lnTo>
                <a:lnTo>
                  <a:pt x="407453" y="126123"/>
                </a:lnTo>
                <a:lnTo>
                  <a:pt x="402451" y="104000"/>
                </a:lnTo>
                <a:lnTo>
                  <a:pt x="383858" y="66393"/>
                </a:lnTo>
                <a:lnTo>
                  <a:pt x="356115" y="37252"/>
                </a:lnTo>
                <a:lnTo>
                  <a:pt x="318236" y="16514"/>
                </a:lnTo>
                <a:lnTo>
                  <a:pt x="269231" y="4118"/>
                </a:lnTo>
                <a:lnTo>
                  <a:pt x="20811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bk object 19"/>
          <p:cNvSpPr/>
          <p:nvPr/>
        </p:nvSpPr>
        <p:spPr>
          <a:xfrm>
            <a:off x="4148936" y="3821149"/>
            <a:ext cx="438784" cy="506095"/>
          </a:xfrm>
          <a:custGeom>
            <a:avLst/>
            <a:gdLst/>
            <a:ahLst/>
            <a:cxnLst/>
            <a:rect l="l" t="t" r="r" b="b"/>
            <a:pathLst>
              <a:path w="438785" h="506095">
                <a:moveTo>
                  <a:pt x="112471" y="5778"/>
                </a:moveTo>
                <a:lnTo>
                  <a:pt x="0" y="11772"/>
                </a:lnTo>
                <a:lnTo>
                  <a:pt x="0" y="505587"/>
                </a:lnTo>
                <a:lnTo>
                  <a:pt x="156425" y="505587"/>
                </a:lnTo>
                <a:lnTo>
                  <a:pt x="156425" y="160680"/>
                </a:lnTo>
                <a:lnTo>
                  <a:pt x="168645" y="148435"/>
                </a:lnTo>
                <a:lnTo>
                  <a:pt x="184115" y="139390"/>
                </a:lnTo>
                <a:lnTo>
                  <a:pt x="201942" y="133785"/>
                </a:lnTo>
                <a:lnTo>
                  <a:pt x="221234" y="131864"/>
                </a:lnTo>
                <a:lnTo>
                  <a:pt x="431414" y="131864"/>
                </a:lnTo>
                <a:lnTo>
                  <a:pt x="417378" y="88943"/>
                </a:lnTo>
                <a:lnTo>
                  <a:pt x="391922" y="50569"/>
                </a:lnTo>
                <a:lnTo>
                  <a:pt x="384058" y="44170"/>
                </a:lnTo>
                <a:lnTo>
                  <a:pt x="134708" y="44170"/>
                </a:lnTo>
                <a:lnTo>
                  <a:pt x="112471" y="5778"/>
                </a:lnTo>
                <a:close/>
              </a:path>
              <a:path w="438785" h="506095">
                <a:moveTo>
                  <a:pt x="431414" y="131864"/>
                </a:moveTo>
                <a:lnTo>
                  <a:pt x="221234" y="131864"/>
                </a:lnTo>
                <a:lnTo>
                  <a:pt x="247676" y="135470"/>
                </a:lnTo>
                <a:lnTo>
                  <a:pt x="266522" y="146810"/>
                </a:lnTo>
                <a:lnTo>
                  <a:pt x="277805" y="166663"/>
                </a:lnTo>
                <a:lnTo>
                  <a:pt x="281559" y="195808"/>
                </a:lnTo>
                <a:lnTo>
                  <a:pt x="281559" y="505587"/>
                </a:lnTo>
                <a:lnTo>
                  <a:pt x="438721" y="505587"/>
                </a:lnTo>
                <a:lnTo>
                  <a:pt x="438721" y="195808"/>
                </a:lnTo>
                <a:lnTo>
                  <a:pt x="433250" y="137476"/>
                </a:lnTo>
                <a:lnTo>
                  <a:pt x="431414" y="131864"/>
                </a:lnTo>
                <a:close/>
              </a:path>
              <a:path w="438785" h="506095">
                <a:moveTo>
                  <a:pt x="266179" y="0"/>
                </a:moveTo>
                <a:lnTo>
                  <a:pt x="230167" y="2713"/>
                </a:lnTo>
                <a:lnTo>
                  <a:pt x="195614" y="10917"/>
                </a:lnTo>
                <a:lnTo>
                  <a:pt x="163477" y="24704"/>
                </a:lnTo>
                <a:lnTo>
                  <a:pt x="134708" y="44170"/>
                </a:lnTo>
                <a:lnTo>
                  <a:pt x="384058" y="44170"/>
                </a:lnTo>
                <a:lnTo>
                  <a:pt x="357693" y="22715"/>
                </a:lnTo>
                <a:lnTo>
                  <a:pt x="315507" y="5738"/>
                </a:lnTo>
                <a:lnTo>
                  <a:pt x="266179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bk object 20"/>
          <p:cNvSpPr/>
          <p:nvPr/>
        </p:nvSpPr>
        <p:spPr>
          <a:xfrm>
            <a:off x="4868773" y="3717743"/>
            <a:ext cx="661670" cy="609600"/>
          </a:xfrm>
          <a:custGeom>
            <a:avLst/>
            <a:gdLst/>
            <a:ahLst/>
            <a:cxnLst/>
            <a:rect l="l" t="t" r="r" b="b"/>
            <a:pathLst>
              <a:path w="661670" h="609600">
                <a:moveTo>
                  <a:pt x="186067" y="0"/>
                </a:moveTo>
                <a:lnTo>
                  <a:pt x="0" y="0"/>
                </a:lnTo>
                <a:lnTo>
                  <a:pt x="0" y="609320"/>
                </a:lnTo>
                <a:lnTo>
                  <a:pt x="149326" y="609320"/>
                </a:lnTo>
                <a:lnTo>
                  <a:pt x="149273" y="346875"/>
                </a:lnTo>
                <a:lnTo>
                  <a:pt x="148463" y="285546"/>
                </a:lnTo>
                <a:lnTo>
                  <a:pt x="150533" y="284137"/>
                </a:lnTo>
                <a:lnTo>
                  <a:pt x="297054" y="284137"/>
                </a:lnTo>
                <a:lnTo>
                  <a:pt x="186067" y="0"/>
                </a:lnTo>
                <a:close/>
              </a:path>
              <a:path w="661670" h="609600">
                <a:moveTo>
                  <a:pt x="297054" y="284137"/>
                </a:moveTo>
                <a:lnTo>
                  <a:pt x="150533" y="284137"/>
                </a:lnTo>
                <a:lnTo>
                  <a:pt x="171691" y="346875"/>
                </a:lnTo>
                <a:lnTo>
                  <a:pt x="272808" y="609320"/>
                </a:lnTo>
                <a:lnTo>
                  <a:pt x="383425" y="609320"/>
                </a:lnTo>
                <a:lnTo>
                  <a:pt x="474413" y="373037"/>
                </a:lnTo>
                <a:lnTo>
                  <a:pt x="329869" y="373037"/>
                </a:lnTo>
                <a:lnTo>
                  <a:pt x="307492" y="310857"/>
                </a:lnTo>
                <a:lnTo>
                  <a:pt x="297054" y="284137"/>
                </a:lnTo>
                <a:close/>
              </a:path>
              <a:path w="661670" h="609600">
                <a:moveTo>
                  <a:pt x="661581" y="286448"/>
                </a:moveTo>
                <a:lnTo>
                  <a:pt x="506260" y="286448"/>
                </a:lnTo>
                <a:lnTo>
                  <a:pt x="508965" y="286753"/>
                </a:lnTo>
                <a:lnTo>
                  <a:pt x="506968" y="350913"/>
                </a:lnTo>
                <a:lnTo>
                  <a:pt x="506907" y="609320"/>
                </a:lnTo>
                <a:lnTo>
                  <a:pt x="661581" y="609320"/>
                </a:lnTo>
                <a:lnTo>
                  <a:pt x="661581" y="286448"/>
                </a:lnTo>
                <a:close/>
              </a:path>
              <a:path w="661670" h="609600">
                <a:moveTo>
                  <a:pt x="661581" y="0"/>
                </a:moveTo>
                <a:lnTo>
                  <a:pt x="477113" y="0"/>
                </a:lnTo>
                <a:lnTo>
                  <a:pt x="354076" y="311861"/>
                </a:lnTo>
                <a:lnTo>
                  <a:pt x="332181" y="373037"/>
                </a:lnTo>
                <a:lnTo>
                  <a:pt x="474413" y="373037"/>
                </a:lnTo>
                <a:lnTo>
                  <a:pt x="483984" y="348183"/>
                </a:lnTo>
                <a:lnTo>
                  <a:pt x="506260" y="286448"/>
                </a:lnTo>
                <a:lnTo>
                  <a:pt x="661581" y="286448"/>
                </a:lnTo>
                <a:lnTo>
                  <a:pt x="66158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1" name="bk object 21"/>
          <p:cNvSpPr/>
          <p:nvPr/>
        </p:nvSpPr>
        <p:spPr>
          <a:xfrm>
            <a:off x="5600489" y="3821793"/>
            <a:ext cx="415925" cy="513715"/>
          </a:xfrm>
          <a:custGeom>
            <a:avLst/>
            <a:gdLst/>
            <a:ahLst/>
            <a:cxnLst/>
            <a:rect l="l" t="t" r="r" b="b"/>
            <a:pathLst>
              <a:path w="415925" h="513714">
                <a:moveTo>
                  <a:pt x="176415" y="189572"/>
                </a:moveTo>
                <a:lnTo>
                  <a:pt x="124820" y="194893"/>
                </a:lnTo>
                <a:lnTo>
                  <a:pt x="81362" y="210105"/>
                </a:lnTo>
                <a:lnTo>
                  <a:pt x="46597" y="234080"/>
                </a:lnTo>
                <a:lnTo>
                  <a:pt x="21079" y="265691"/>
                </a:lnTo>
                <a:lnTo>
                  <a:pt x="5362" y="303814"/>
                </a:lnTo>
                <a:lnTo>
                  <a:pt x="0" y="347319"/>
                </a:lnTo>
                <a:lnTo>
                  <a:pt x="4795" y="397967"/>
                </a:lnTo>
                <a:lnTo>
                  <a:pt x="18797" y="439486"/>
                </a:lnTo>
                <a:lnTo>
                  <a:pt x="41428" y="471841"/>
                </a:lnTo>
                <a:lnTo>
                  <a:pt x="72113" y="494996"/>
                </a:lnTo>
                <a:lnTo>
                  <a:pt x="110273" y="508915"/>
                </a:lnTo>
                <a:lnTo>
                  <a:pt x="155333" y="513562"/>
                </a:lnTo>
                <a:lnTo>
                  <a:pt x="192997" y="510316"/>
                </a:lnTo>
                <a:lnTo>
                  <a:pt x="227433" y="500778"/>
                </a:lnTo>
                <a:lnTo>
                  <a:pt x="258109" y="485246"/>
                </a:lnTo>
                <a:lnTo>
                  <a:pt x="284492" y="464019"/>
                </a:lnTo>
                <a:lnTo>
                  <a:pt x="415709" y="464019"/>
                </a:lnTo>
                <a:lnTo>
                  <a:pt x="415709" y="396316"/>
                </a:lnTo>
                <a:lnTo>
                  <a:pt x="198183" y="396316"/>
                </a:lnTo>
                <a:lnTo>
                  <a:pt x="176765" y="393366"/>
                </a:lnTo>
                <a:lnTo>
                  <a:pt x="160254" y="384175"/>
                </a:lnTo>
                <a:lnTo>
                  <a:pt x="149631" y="368230"/>
                </a:lnTo>
                <a:lnTo>
                  <a:pt x="145872" y="345020"/>
                </a:lnTo>
                <a:lnTo>
                  <a:pt x="149600" y="322048"/>
                </a:lnTo>
                <a:lnTo>
                  <a:pt x="160902" y="305536"/>
                </a:lnTo>
                <a:lnTo>
                  <a:pt x="179958" y="295568"/>
                </a:lnTo>
                <a:lnTo>
                  <a:pt x="206946" y="292227"/>
                </a:lnTo>
                <a:lnTo>
                  <a:pt x="415709" y="292227"/>
                </a:lnTo>
                <a:lnTo>
                  <a:pt x="415709" y="204863"/>
                </a:lnTo>
                <a:lnTo>
                  <a:pt x="415446" y="200507"/>
                </a:lnTo>
                <a:lnTo>
                  <a:pt x="260350" y="200507"/>
                </a:lnTo>
                <a:lnTo>
                  <a:pt x="242073" y="196034"/>
                </a:lnTo>
                <a:lnTo>
                  <a:pt x="222269" y="192582"/>
                </a:lnTo>
                <a:lnTo>
                  <a:pt x="200521" y="190359"/>
                </a:lnTo>
                <a:lnTo>
                  <a:pt x="176415" y="189572"/>
                </a:lnTo>
                <a:close/>
              </a:path>
              <a:path w="415925" h="513714">
                <a:moveTo>
                  <a:pt x="415709" y="464019"/>
                </a:moveTo>
                <a:lnTo>
                  <a:pt x="284492" y="464019"/>
                </a:lnTo>
                <a:lnTo>
                  <a:pt x="295516" y="504939"/>
                </a:lnTo>
                <a:lnTo>
                  <a:pt x="415709" y="504939"/>
                </a:lnTo>
                <a:lnTo>
                  <a:pt x="415709" y="464019"/>
                </a:lnTo>
                <a:close/>
              </a:path>
              <a:path w="415925" h="513714">
                <a:moveTo>
                  <a:pt x="415709" y="292227"/>
                </a:moveTo>
                <a:lnTo>
                  <a:pt x="206946" y="292227"/>
                </a:lnTo>
                <a:lnTo>
                  <a:pt x="224120" y="292866"/>
                </a:lnTo>
                <a:lnTo>
                  <a:pt x="238639" y="294559"/>
                </a:lnTo>
                <a:lnTo>
                  <a:pt x="250662" y="296968"/>
                </a:lnTo>
                <a:lnTo>
                  <a:pt x="260350" y="299758"/>
                </a:lnTo>
                <a:lnTo>
                  <a:pt x="260350" y="350583"/>
                </a:lnTo>
                <a:lnTo>
                  <a:pt x="255347" y="368878"/>
                </a:lnTo>
                <a:lnTo>
                  <a:pt x="241830" y="383360"/>
                </a:lnTo>
                <a:lnTo>
                  <a:pt x="222030" y="392887"/>
                </a:lnTo>
                <a:lnTo>
                  <a:pt x="198183" y="396316"/>
                </a:lnTo>
                <a:lnTo>
                  <a:pt x="415709" y="396316"/>
                </a:lnTo>
                <a:lnTo>
                  <a:pt x="415709" y="292227"/>
                </a:lnTo>
                <a:close/>
              </a:path>
              <a:path w="415925" h="513714">
                <a:moveTo>
                  <a:pt x="406933" y="126123"/>
                </a:moveTo>
                <a:lnTo>
                  <a:pt x="178816" y="126123"/>
                </a:lnTo>
                <a:lnTo>
                  <a:pt x="217449" y="129799"/>
                </a:lnTo>
                <a:lnTo>
                  <a:pt x="242600" y="140639"/>
                </a:lnTo>
                <a:lnTo>
                  <a:pt x="256241" y="158367"/>
                </a:lnTo>
                <a:lnTo>
                  <a:pt x="260350" y="182702"/>
                </a:lnTo>
                <a:lnTo>
                  <a:pt x="260350" y="200507"/>
                </a:lnTo>
                <a:lnTo>
                  <a:pt x="415446" y="200507"/>
                </a:lnTo>
                <a:lnTo>
                  <a:pt x="412412" y="150136"/>
                </a:lnTo>
                <a:lnTo>
                  <a:pt x="406933" y="126123"/>
                </a:lnTo>
                <a:close/>
              </a:path>
              <a:path w="415925" h="513714">
                <a:moveTo>
                  <a:pt x="207467" y="0"/>
                </a:moveTo>
                <a:lnTo>
                  <a:pt x="159107" y="1963"/>
                </a:lnTo>
                <a:lnTo>
                  <a:pt x="113487" y="7935"/>
                </a:lnTo>
                <a:lnTo>
                  <a:pt x="70600" y="18039"/>
                </a:lnTo>
                <a:lnTo>
                  <a:pt x="30441" y="32397"/>
                </a:lnTo>
                <a:lnTo>
                  <a:pt x="43078" y="150533"/>
                </a:lnTo>
                <a:lnTo>
                  <a:pt x="76231" y="139582"/>
                </a:lnTo>
                <a:lnTo>
                  <a:pt x="107461" y="131984"/>
                </a:lnTo>
                <a:lnTo>
                  <a:pt x="140433" y="127558"/>
                </a:lnTo>
                <a:lnTo>
                  <a:pt x="178816" y="126123"/>
                </a:lnTo>
                <a:lnTo>
                  <a:pt x="406933" y="126123"/>
                </a:lnTo>
                <a:lnTo>
                  <a:pt x="401885" y="104000"/>
                </a:lnTo>
                <a:lnTo>
                  <a:pt x="383177" y="66393"/>
                </a:lnTo>
                <a:lnTo>
                  <a:pt x="355334" y="37252"/>
                </a:lnTo>
                <a:lnTo>
                  <a:pt x="317403" y="16514"/>
                </a:lnTo>
                <a:lnTo>
                  <a:pt x="268432" y="4118"/>
                </a:lnTo>
                <a:lnTo>
                  <a:pt x="20746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2" name="bk object 22"/>
          <p:cNvSpPr/>
          <p:nvPr/>
        </p:nvSpPr>
        <p:spPr>
          <a:xfrm>
            <a:off x="6092421" y="3821796"/>
            <a:ext cx="324485" cy="505459"/>
          </a:xfrm>
          <a:custGeom>
            <a:avLst/>
            <a:gdLst/>
            <a:ahLst/>
            <a:cxnLst/>
            <a:rect l="l" t="t" r="r" b="b"/>
            <a:pathLst>
              <a:path w="324485" h="505460">
                <a:moveTo>
                  <a:pt x="124802" y="6007"/>
                </a:moveTo>
                <a:lnTo>
                  <a:pt x="0" y="12115"/>
                </a:lnTo>
                <a:lnTo>
                  <a:pt x="0" y="504939"/>
                </a:lnTo>
                <a:lnTo>
                  <a:pt x="156997" y="504939"/>
                </a:lnTo>
                <a:lnTo>
                  <a:pt x="156997" y="257086"/>
                </a:lnTo>
                <a:lnTo>
                  <a:pt x="164329" y="210128"/>
                </a:lnTo>
                <a:lnTo>
                  <a:pt x="184977" y="175841"/>
                </a:lnTo>
                <a:lnTo>
                  <a:pt x="216913" y="154826"/>
                </a:lnTo>
                <a:lnTo>
                  <a:pt x="258114" y="147688"/>
                </a:lnTo>
                <a:lnTo>
                  <a:pt x="316077" y="147688"/>
                </a:lnTo>
                <a:lnTo>
                  <a:pt x="320038" y="77800"/>
                </a:lnTo>
                <a:lnTo>
                  <a:pt x="138023" y="77800"/>
                </a:lnTo>
                <a:lnTo>
                  <a:pt x="124802" y="6007"/>
                </a:lnTo>
                <a:close/>
              </a:path>
              <a:path w="324485" h="505460">
                <a:moveTo>
                  <a:pt x="316077" y="147688"/>
                </a:moveTo>
                <a:lnTo>
                  <a:pt x="258114" y="147688"/>
                </a:lnTo>
                <a:lnTo>
                  <a:pt x="273554" y="148212"/>
                </a:lnTo>
                <a:lnTo>
                  <a:pt x="288601" y="149758"/>
                </a:lnTo>
                <a:lnTo>
                  <a:pt x="302781" y="152285"/>
                </a:lnTo>
                <a:lnTo>
                  <a:pt x="315620" y="155752"/>
                </a:lnTo>
                <a:lnTo>
                  <a:pt x="316077" y="147688"/>
                </a:lnTo>
                <a:close/>
              </a:path>
              <a:path w="324485" h="505460">
                <a:moveTo>
                  <a:pt x="268058" y="0"/>
                </a:moveTo>
                <a:lnTo>
                  <a:pt x="231086" y="4698"/>
                </a:lnTo>
                <a:lnTo>
                  <a:pt x="196946" y="18973"/>
                </a:lnTo>
                <a:lnTo>
                  <a:pt x="166555" y="43226"/>
                </a:lnTo>
                <a:lnTo>
                  <a:pt x="140970" y="77800"/>
                </a:lnTo>
                <a:lnTo>
                  <a:pt x="320038" y="77800"/>
                </a:lnTo>
                <a:lnTo>
                  <a:pt x="323989" y="8077"/>
                </a:lnTo>
                <a:lnTo>
                  <a:pt x="313325" y="4683"/>
                </a:lnTo>
                <a:lnTo>
                  <a:pt x="300324" y="2157"/>
                </a:lnTo>
                <a:lnTo>
                  <a:pt x="285097" y="556"/>
                </a:lnTo>
                <a:lnTo>
                  <a:pt x="26805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3" name="bk object 23"/>
          <p:cNvSpPr/>
          <p:nvPr/>
        </p:nvSpPr>
        <p:spPr>
          <a:xfrm>
            <a:off x="6444245" y="3713367"/>
            <a:ext cx="307975" cy="622300"/>
          </a:xfrm>
          <a:custGeom>
            <a:avLst/>
            <a:gdLst/>
            <a:ahLst/>
            <a:cxnLst/>
            <a:rect l="l" t="t" r="r" b="b"/>
            <a:pathLst>
              <a:path w="307975" h="622300">
                <a:moveTo>
                  <a:pt x="204203" y="229069"/>
                </a:moveTo>
                <a:lnTo>
                  <a:pt x="47117" y="229069"/>
                </a:lnTo>
                <a:lnTo>
                  <a:pt x="47117" y="461962"/>
                </a:lnTo>
                <a:lnTo>
                  <a:pt x="51465" y="507757"/>
                </a:lnTo>
                <a:lnTo>
                  <a:pt x="64597" y="546894"/>
                </a:lnTo>
                <a:lnTo>
                  <a:pt x="86644" y="578629"/>
                </a:lnTo>
                <a:lnTo>
                  <a:pt x="117736" y="602218"/>
                </a:lnTo>
                <a:lnTo>
                  <a:pt x="158005" y="616917"/>
                </a:lnTo>
                <a:lnTo>
                  <a:pt x="207581" y="621982"/>
                </a:lnTo>
                <a:lnTo>
                  <a:pt x="236220" y="620772"/>
                </a:lnTo>
                <a:lnTo>
                  <a:pt x="262515" y="617454"/>
                </a:lnTo>
                <a:lnTo>
                  <a:pt x="284905" y="612499"/>
                </a:lnTo>
                <a:lnTo>
                  <a:pt x="301828" y="606374"/>
                </a:lnTo>
                <a:lnTo>
                  <a:pt x="294814" y="503859"/>
                </a:lnTo>
                <a:lnTo>
                  <a:pt x="255790" y="503859"/>
                </a:lnTo>
                <a:lnTo>
                  <a:pt x="232583" y="501106"/>
                </a:lnTo>
                <a:lnTo>
                  <a:pt x="216533" y="492634"/>
                </a:lnTo>
                <a:lnTo>
                  <a:pt x="207214" y="478126"/>
                </a:lnTo>
                <a:lnTo>
                  <a:pt x="204203" y="457263"/>
                </a:lnTo>
                <a:lnTo>
                  <a:pt x="204203" y="229069"/>
                </a:lnTo>
                <a:close/>
              </a:path>
              <a:path w="307975" h="622300">
                <a:moveTo>
                  <a:pt x="294411" y="497966"/>
                </a:moveTo>
                <a:lnTo>
                  <a:pt x="285985" y="500039"/>
                </a:lnTo>
                <a:lnTo>
                  <a:pt x="276029" y="501937"/>
                </a:lnTo>
                <a:lnTo>
                  <a:pt x="265609" y="503323"/>
                </a:lnTo>
                <a:lnTo>
                  <a:pt x="255790" y="503859"/>
                </a:lnTo>
                <a:lnTo>
                  <a:pt x="294814" y="503859"/>
                </a:lnTo>
                <a:lnTo>
                  <a:pt x="294411" y="497966"/>
                </a:lnTo>
                <a:close/>
              </a:path>
              <a:path w="307975" h="622300">
                <a:moveTo>
                  <a:pt x="307708" y="116179"/>
                </a:moveTo>
                <a:lnTo>
                  <a:pt x="0" y="116179"/>
                </a:lnTo>
                <a:lnTo>
                  <a:pt x="0" y="229069"/>
                </a:lnTo>
                <a:lnTo>
                  <a:pt x="307708" y="229069"/>
                </a:lnTo>
                <a:lnTo>
                  <a:pt x="307708" y="116179"/>
                </a:lnTo>
                <a:close/>
              </a:path>
              <a:path w="307975" h="622300">
                <a:moveTo>
                  <a:pt x="204203" y="0"/>
                </a:moveTo>
                <a:lnTo>
                  <a:pt x="80797" y="10680"/>
                </a:lnTo>
                <a:lnTo>
                  <a:pt x="54648" y="116179"/>
                </a:lnTo>
                <a:lnTo>
                  <a:pt x="204203" y="116179"/>
                </a:lnTo>
                <a:lnTo>
                  <a:pt x="204203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4" name="bk object 24"/>
          <p:cNvSpPr/>
          <p:nvPr/>
        </p:nvSpPr>
        <p:spPr>
          <a:xfrm>
            <a:off x="6816218" y="3678242"/>
            <a:ext cx="225425" cy="648970"/>
          </a:xfrm>
          <a:custGeom>
            <a:avLst/>
            <a:gdLst/>
            <a:ahLst/>
            <a:cxnLst/>
            <a:rect l="l" t="t" r="r" b="b"/>
            <a:pathLst>
              <a:path w="225425" h="648970">
                <a:moveTo>
                  <a:pt x="224802" y="0"/>
                </a:moveTo>
                <a:lnTo>
                  <a:pt x="48107" y="0"/>
                </a:lnTo>
                <a:lnTo>
                  <a:pt x="8077" y="118148"/>
                </a:lnTo>
                <a:lnTo>
                  <a:pt x="124218" y="118148"/>
                </a:lnTo>
                <a:lnTo>
                  <a:pt x="224802" y="0"/>
                </a:lnTo>
                <a:close/>
              </a:path>
              <a:path w="225425" h="648970">
                <a:moveTo>
                  <a:pt x="159600" y="148691"/>
                </a:moveTo>
                <a:lnTo>
                  <a:pt x="0" y="155663"/>
                </a:lnTo>
                <a:lnTo>
                  <a:pt x="0" y="648500"/>
                </a:lnTo>
                <a:lnTo>
                  <a:pt x="159600" y="648500"/>
                </a:lnTo>
                <a:lnTo>
                  <a:pt x="159600" y="148691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5" name="bk object 25"/>
          <p:cNvSpPr/>
          <p:nvPr/>
        </p:nvSpPr>
        <p:spPr>
          <a:xfrm>
            <a:off x="7068615" y="3821149"/>
            <a:ext cx="438150" cy="506095"/>
          </a:xfrm>
          <a:custGeom>
            <a:avLst/>
            <a:gdLst/>
            <a:ahLst/>
            <a:cxnLst/>
            <a:rect l="l" t="t" r="r" b="b"/>
            <a:pathLst>
              <a:path w="438150" h="506095">
                <a:moveTo>
                  <a:pt x="112699" y="5778"/>
                </a:moveTo>
                <a:lnTo>
                  <a:pt x="0" y="11772"/>
                </a:lnTo>
                <a:lnTo>
                  <a:pt x="0" y="505587"/>
                </a:lnTo>
                <a:lnTo>
                  <a:pt x="155803" y="505587"/>
                </a:lnTo>
                <a:lnTo>
                  <a:pt x="155803" y="160680"/>
                </a:lnTo>
                <a:lnTo>
                  <a:pt x="168334" y="148435"/>
                </a:lnTo>
                <a:lnTo>
                  <a:pt x="183910" y="139390"/>
                </a:lnTo>
                <a:lnTo>
                  <a:pt x="201650" y="133785"/>
                </a:lnTo>
                <a:lnTo>
                  <a:pt x="220675" y="131864"/>
                </a:lnTo>
                <a:lnTo>
                  <a:pt x="430781" y="131864"/>
                </a:lnTo>
                <a:lnTo>
                  <a:pt x="416757" y="88943"/>
                </a:lnTo>
                <a:lnTo>
                  <a:pt x="391340" y="50569"/>
                </a:lnTo>
                <a:lnTo>
                  <a:pt x="383497" y="44170"/>
                </a:lnTo>
                <a:lnTo>
                  <a:pt x="134505" y="44170"/>
                </a:lnTo>
                <a:lnTo>
                  <a:pt x="112699" y="5778"/>
                </a:lnTo>
                <a:close/>
              </a:path>
              <a:path w="438150" h="506095">
                <a:moveTo>
                  <a:pt x="430781" y="131864"/>
                </a:moveTo>
                <a:lnTo>
                  <a:pt x="220675" y="131864"/>
                </a:lnTo>
                <a:lnTo>
                  <a:pt x="246851" y="135470"/>
                </a:lnTo>
                <a:lnTo>
                  <a:pt x="265731" y="146810"/>
                </a:lnTo>
                <a:lnTo>
                  <a:pt x="277167" y="166663"/>
                </a:lnTo>
                <a:lnTo>
                  <a:pt x="281012" y="195808"/>
                </a:lnTo>
                <a:lnTo>
                  <a:pt x="281012" y="505587"/>
                </a:lnTo>
                <a:lnTo>
                  <a:pt x="438086" y="505587"/>
                </a:lnTo>
                <a:lnTo>
                  <a:pt x="438086" y="195808"/>
                </a:lnTo>
                <a:lnTo>
                  <a:pt x="432615" y="137476"/>
                </a:lnTo>
                <a:lnTo>
                  <a:pt x="430781" y="131864"/>
                </a:lnTo>
                <a:close/>
              </a:path>
              <a:path w="438150" h="506095">
                <a:moveTo>
                  <a:pt x="266052" y="0"/>
                </a:moveTo>
                <a:lnTo>
                  <a:pt x="230047" y="2713"/>
                </a:lnTo>
                <a:lnTo>
                  <a:pt x="195730" y="10917"/>
                </a:lnTo>
                <a:lnTo>
                  <a:pt x="163687" y="24704"/>
                </a:lnTo>
                <a:lnTo>
                  <a:pt x="134505" y="44170"/>
                </a:lnTo>
                <a:lnTo>
                  <a:pt x="383497" y="44170"/>
                </a:lnTo>
                <a:lnTo>
                  <a:pt x="357197" y="22715"/>
                </a:lnTo>
                <a:lnTo>
                  <a:pt x="315158" y="5738"/>
                </a:lnTo>
                <a:lnTo>
                  <a:pt x="266052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6" name="bk object 26"/>
          <p:cNvSpPr/>
          <p:nvPr/>
        </p:nvSpPr>
        <p:spPr>
          <a:xfrm>
            <a:off x="0" y="6840004"/>
            <a:ext cx="10692130" cy="720090"/>
          </a:xfrm>
          <a:custGeom>
            <a:avLst/>
            <a:gdLst/>
            <a:ahLst/>
            <a:cxnLst/>
            <a:rect l="l" t="t" r="r" b="b"/>
            <a:pathLst>
              <a:path w="10692130" h="720090">
                <a:moveTo>
                  <a:pt x="10692003" y="0"/>
                </a:moveTo>
                <a:lnTo>
                  <a:pt x="0" y="0"/>
                </a:lnTo>
                <a:lnTo>
                  <a:pt x="0" y="720001"/>
                </a:lnTo>
                <a:lnTo>
                  <a:pt x="10692003" y="720001"/>
                </a:lnTo>
                <a:lnTo>
                  <a:pt x="10692003" y="0"/>
                </a:lnTo>
                <a:close/>
              </a:path>
            </a:pathLst>
          </a:custGeom>
          <a:solidFill>
            <a:srgbClr val="33313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AEEF"/>
                </a:solidFill>
                <a:latin typeface="Clan-Black"/>
                <a:cs typeface="Clan-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b="0" spc="-40" dirty="0">
                <a:solidFill>
                  <a:srgbClr val="FFFFFF"/>
                </a:solidFill>
                <a:latin typeface="Clan-News"/>
                <a:cs typeface="Clan-News"/>
              </a:rPr>
              <a:t>Municipalidad </a:t>
            </a:r>
            <a:r>
              <a:rPr b="0" spc="-15" dirty="0">
                <a:solidFill>
                  <a:srgbClr val="FFFFFF"/>
                </a:solidFill>
                <a:latin typeface="Clan-News"/>
                <a:cs typeface="Clan-News"/>
              </a:rPr>
              <a:t>de San </a:t>
            </a:r>
            <a:r>
              <a:rPr b="0" spc="-30" dirty="0">
                <a:solidFill>
                  <a:srgbClr val="FFFFFF"/>
                </a:solidFill>
                <a:latin typeface="Clan-News"/>
                <a:cs typeface="Clan-News"/>
              </a:rPr>
              <a:t>Martín </a:t>
            </a:r>
            <a:r>
              <a:rPr b="0" dirty="0">
                <a:solidFill>
                  <a:srgbClr val="FFFFFF"/>
                </a:solidFill>
                <a:latin typeface="Clan-News"/>
                <a:cs typeface="Clan-News"/>
              </a:rPr>
              <a:t>| </a:t>
            </a:r>
            <a:r>
              <a:rPr spc="-10" dirty="0"/>
              <a:t>Producción </a:t>
            </a:r>
            <a:r>
              <a:rPr dirty="0"/>
              <a:t>y </a:t>
            </a:r>
            <a:r>
              <a:rPr spc="-5" dirty="0"/>
              <a:t>Desarrollo</a:t>
            </a:r>
            <a:r>
              <a:rPr spc="-140" dirty="0"/>
              <a:t> </a:t>
            </a:r>
            <a:r>
              <a:rPr spc="-5" dirty="0"/>
              <a:t>Económico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10/28/2019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1955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840004"/>
            <a:ext cx="10692130" cy="720090"/>
          </a:xfrm>
          <a:custGeom>
            <a:avLst/>
            <a:gdLst/>
            <a:ahLst/>
            <a:cxnLst/>
            <a:rect l="l" t="t" r="r" b="b"/>
            <a:pathLst>
              <a:path w="10692130" h="720090">
                <a:moveTo>
                  <a:pt x="0" y="720001"/>
                </a:moveTo>
                <a:lnTo>
                  <a:pt x="10692003" y="720001"/>
                </a:lnTo>
                <a:lnTo>
                  <a:pt x="10692003" y="0"/>
                </a:lnTo>
                <a:lnTo>
                  <a:pt x="0" y="0"/>
                </a:lnTo>
                <a:lnTo>
                  <a:pt x="0" y="720001"/>
                </a:lnTo>
                <a:close/>
              </a:path>
            </a:pathLst>
          </a:custGeom>
          <a:solidFill>
            <a:srgbClr val="33313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k object 17"/>
          <p:cNvSpPr/>
          <p:nvPr/>
        </p:nvSpPr>
        <p:spPr>
          <a:xfrm>
            <a:off x="878130" y="5692211"/>
            <a:ext cx="1426845" cy="408305"/>
          </a:xfrm>
          <a:custGeom>
            <a:avLst/>
            <a:gdLst/>
            <a:ahLst/>
            <a:cxnLst/>
            <a:rect l="l" t="t" r="r" b="b"/>
            <a:pathLst>
              <a:path w="1426845" h="408304">
                <a:moveTo>
                  <a:pt x="561827" y="0"/>
                </a:moveTo>
                <a:lnTo>
                  <a:pt x="507910" y="1650"/>
                </a:lnTo>
                <a:lnTo>
                  <a:pt x="458863" y="4722"/>
                </a:lnTo>
                <a:lnTo>
                  <a:pt x="414714" y="8693"/>
                </a:lnTo>
                <a:lnTo>
                  <a:pt x="375488" y="13043"/>
                </a:lnTo>
                <a:lnTo>
                  <a:pt x="328673" y="19194"/>
                </a:lnTo>
                <a:lnTo>
                  <a:pt x="282022" y="26351"/>
                </a:lnTo>
                <a:lnTo>
                  <a:pt x="235524" y="34573"/>
                </a:lnTo>
                <a:lnTo>
                  <a:pt x="189166" y="43917"/>
                </a:lnTo>
                <a:lnTo>
                  <a:pt x="142979" y="54715"/>
                </a:lnTo>
                <a:lnTo>
                  <a:pt x="96735" y="66485"/>
                </a:lnTo>
                <a:lnTo>
                  <a:pt x="49974" y="79744"/>
                </a:lnTo>
                <a:lnTo>
                  <a:pt x="0" y="96279"/>
                </a:lnTo>
                <a:lnTo>
                  <a:pt x="139763" y="407962"/>
                </a:lnTo>
                <a:lnTo>
                  <a:pt x="146040" y="404356"/>
                </a:lnTo>
                <a:lnTo>
                  <a:pt x="153723" y="400185"/>
                </a:lnTo>
                <a:lnTo>
                  <a:pt x="188153" y="382742"/>
                </a:lnTo>
                <a:lnTo>
                  <a:pt x="223791" y="366155"/>
                </a:lnTo>
                <a:lnTo>
                  <a:pt x="278726" y="342557"/>
                </a:lnTo>
                <a:lnTo>
                  <a:pt x="316172" y="327997"/>
                </a:lnTo>
                <a:lnTo>
                  <a:pt x="354031" y="314200"/>
                </a:lnTo>
                <a:lnTo>
                  <a:pt x="392262" y="301300"/>
                </a:lnTo>
                <a:lnTo>
                  <a:pt x="430822" y="289433"/>
                </a:lnTo>
                <a:lnTo>
                  <a:pt x="482472" y="274716"/>
                </a:lnTo>
                <a:lnTo>
                  <a:pt x="534665" y="261761"/>
                </a:lnTo>
                <a:lnTo>
                  <a:pt x="587303" y="250674"/>
                </a:lnTo>
                <a:lnTo>
                  <a:pt x="640287" y="241562"/>
                </a:lnTo>
                <a:lnTo>
                  <a:pt x="693518" y="234528"/>
                </a:lnTo>
                <a:lnTo>
                  <a:pt x="746899" y="229680"/>
                </a:lnTo>
                <a:lnTo>
                  <a:pt x="802158" y="227162"/>
                </a:lnTo>
                <a:lnTo>
                  <a:pt x="1331774" y="227162"/>
                </a:lnTo>
                <a:lnTo>
                  <a:pt x="1323034" y="220337"/>
                </a:lnTo>
                <a:lnTo>
                  <a:pt x="1285510" y="193747"/>
                </a:lnTo>
                <a:lnTo>
                  <a:pt x="1246746" y="168885"/>
                </a:lnTo>
                <a:lnTo>
                  <a:pt x="1183703" y="133069"/>
                </a:lnTo>
                <a:lnTo>
                  <a:pt x="1118184" y="101892"/>
                </a:lnTo>
                <a:lnTo>
                  <a:pt x="1067236" y="81174"/>
                </a:lnTo>
                <a:lnTo>
                  <a:pt x="1015347" y="63102"/>
                </a:lnTo>
                <a:lnTo>
                  <a:pt x="962670" y="47566"/>
                </a:lnTo>
                <a:lnTo>
                  <a:pt x="909358" y="34455"/>
                </a:lnTo>
                <a:lnTo>
                  <a:pt x="870340" y="26255"/>
                </a:lnTo>
                <a:lnTo>
                  <a:pt x="831200" y="19241"/>
                </a:lnTo>
                <a:lnTo>
                  <a:pt x="791934" y="13417"/>
                </a:lnTo>
                <a:lnTo>
                  <a:pt x="752538" y="8789"/>
                </a:lnTo>
                <a:lnTo>
                  <a:pt x="684168" y="3047"/>
                </a:lnTo>
                <a:lnTo>
                  <a:pt x="620589" y="291"/>
                </a:lnTo>
                <a:lnTo>
                  <a:pt x="561827" y="0"/>
                </a:lnTo>
                <a:close/>
              </a:path>
              <a:path w="1426845" h="408304">
                <a:moveTo>
                  <a:pt x="1331774" y="227162"/>
                </a:moveTo>
                <a:lnTo>
                  <a:pt x="802158" y="227162"/>
                </a:lnTo>
                <a:lnTo>
                  <a:pt x="857416" y="227310"/>
                </a:lnTo>
                <a:lnTo>
                  <a:pt x="912600" y="230246"/>
                </a:lnTo>
                <a:lnTo>
                  <a:pt x="967638" y="236093"/>
                </a:lnTo>
                <a:lnTo>
                  <a:pt x="1017227" y="243737"/>
                </a:lnTo>
                <a:lnTo>
                  <a:pt x="1066101" y="253886"/>
                </a:lnTo>
                <a:lnTo>
                  <a:pt x="1109906" y="265850"/>
                </a:lnTo>
                <a:lnTo>
                  <a:pt x="1174002" y="287397"/>
                </a:lnTo>
                <a:lnTo>
                  <a:pt x="1222799" y="307568"/>
                </a:lnTo>
                <a:lnTo>
                  <a:pt x="1270490" y="330803"/>
                </a:lnTo>
                <a:lnTo>
                  <a:pt x="1316903" y="357085"/>
                </a:lnTo>
                <a:lnTo>
                  <a:pt x="1361871" y="386398"/>
                </a:lnTo>
                <a:lnTo>
                  <a:pt x="1426679" y="309461"/>
                </a:lnTo>
                <a:lnTo>
                  <a:pt x="1393768" y="278295"/>
                </a:lnTo>
                <a:lnTo>
                  <a:pt x="1359169" y="248554"/>
                </a:lnTo>
                <a:lnTo>
                  <a:pt x="1331774" y="227162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bk object 18"/>
          <p:cNvSpPr/>
          <p:nvPr/>
        </p:nvSpPr>
        <p:spPr>
          <a:xfrm>
            <a:off x="720004" y="6212338"/>
            <a:ext cx="186690" cy="273050"/>
          </a:xfrm>
          <a:custGeom>
            <a:avLst/>
            <a:gdLst/>
            <a:ahLst/>
            <a:cxnLst/>
            <a:rect l="l" t="t" r="r" b="b"/>
            <a:pathLst>
              <a:path w="186690" h="273050">
                <a:moveTo>
                  <a:pt x="9321" y="192989"/>
                </a:moveTo>
                <a:lnTo>
                  <a:pt x="0" y="253403"/>
                </a:lnTo>
                <a:lnTo>
                  <a:pt x="39627" y="267738"/>
                </a:lnTo>
                <a:lnTo>
                  <a:pt x="83959" y="272757"/>
                </a:lnTo>
                <a:lnTo>
                  <a:pt x="126733" y="266725"/>
                </a:lnTo>
                <a:lnTo>
                  <a:pt x="158899" y="249535"/>
                </a:lnTo>
                <a:lnTo>
                  <a:pt x="179153" y="222555"/>
                </a:lnTo>
                <a:lnTo>
                  <a:pt x="181325" y="211632"/>
                </a:lnTo>
                <a:lnTo>
                  <a:pt x="83121" y="211632"/>
                </a:lnTo>
                <a:lnTo>
                  <a:pt x="64100" y="210341"/>
                </a:lnTo>
                <a:lnTo>
                  <a:pt x="45507" y="206635"/>
                </a:lnTo>
                <a:lnTo>
                  <a:pt x="27271" y="200767"/>
                </a:lnTo>
                <a:lnTo>
                  <a:pt x="9321" y="192989"/>
                </a:lnTo>
                <a:close/>
              </a:path>
              <a:path w="186690" h="273050">
                <a:moveTo>
                  <a:pt x="100710" y="0"/>
                </a:moveTo>
                <a:lnTo>
                  <a:pt x="55349" y="6645"/>
                </a:lnTo>
                <a:lnTo>
                  <a:pt x="24141" y="24758"/>
                </a:lnTo>
                <a:lnTo>
                  <a:pt x="6122" y="51606"/>
                </a:lnTo>
                <a:lnTo>
                  <a:pt x="330" y="84455"/>
                </a:lnTo>
                <a:lnTo>
                  <a:pt x="12353" y="126673"/>
                </a:lnTo>
                <a:lnTo>
                  <a:pt x="41024" y="151400"/>
                </a:lnTo>
                <a:lnTo>
                  <a:pt x="75244" y="165744"/>
                </a:lnTo>
                <a:lnTo>
                  <a:pt x="103915" y="176810"/>
                </a:lnTo>
                <a:lnTo>
                  <a:pt x="115938" y="191706"/>
                </a:lnTo>
                <a:lnTo>
                  <a:pt x="114139" y="200226"/>
                </a:lnTo>
                <a:lnTo>
                  <a:pt x="108407" y="206475"/>
                </a:lnTo>
                <a:lnTo>
                  <a:pt x="98236" y="210321"/>
                </a:lnTo>
                <a:lnTo>
                  <a:pt x="83121" y="211632"/>
                </a:lnTo>
                <a:lnTo>
                  <a:pt x="181325" y="211632"/>
                </a:lnTo>
                <a:lnTo>
                  <a:pt x="174220" y="145105"/>
                </a:lnTo>
                <a:lnTo>
                  <a:pt x="111585" y="106525"/>
                </a:lnTo>
                <a:lnTo>
                  <a:pt x="83030" y="95462"/>
                </a:lnTo>
                <a:lnTo>
                  <a:pt x="71056" y="80200"/>
                </a:lnTo>
                <a:lnTo>
                  <a:pt x="72356" y="73268"/>
                </a:lnTo>
                <a:lnTo>
                  <a:pt x="77358" y="67751"/>
                </a:lnTo>
                <a:lnTo>
                  <a:pt x="87719" y="64105"/>
                </a:lnTo>
                <a:lnTo>
                  <a:pt x="105092" y="62788"/>
                </a:lnTo>
                <a:lnTo>
                  <a:pt x="170079" y="62788"/>
                </a:lnTo>
                <a:lnTo>
                  <a:pt x="177253" y="13423"/>
                </a:lnTo>
                <a:lnTo>
                  <a:pt x="160109" y="7752"/>
                </a:lnTo>
                <a:lnTo>
                  <a:pt x="141054" y="3535"/>
                </a:lnTo>
                <a:lnTo>
                  <a:pt x="120962" y="906"/>
                </a:lnTo>
                <a:lnTo>
                  <a:pt x="100710" y="0"/>
                </a:lnTo>
                <a:close/>
              </a:path>
              <a:path w="186690" h="273050">
                <a:moveTo>
                  <a:pt x="170079" y="62788"/>
                </a:moveTo>
                <a:lnTo>
                  <a:pt x="105092" y="62788"/>
                </a:lnTo>
                <a:lnTo>
                  <a:pt x="119556" y="63366"/>
                </a:lnTo>
                <a:lnTo>
                  <a:pt x="135243" y="65152"/>
                </a:lnTo>
                <a:lnTo>
                  <a:pt x="151742" y="68226"/>
                </a:lnTo>
                <a:lnTo>
                  <a:pt x="168643" y="72669"/>
                </a:lnTo>
                <a:lnTo>
                  <a:pt x="170079" y="62788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bk object 19"/>
          <p:cNvSpPr/>
          <p:nvPr/>
        </p:nvSpPr>
        <p:spPr>
          <a:xfrm>
            <a:off x="923573" y="6262033"/>
            <a:ext cx="179705" cy="222250"/>
          </a:xfrm>
          <a:custGeom>
            <a:avLst/>
            <a:gdLst/>
            <a:ahLst/>
            <a:cxnLst/>
            <a:rect l="l" t="t" r="r" b="b"/>
            <a:pathLst>
              <a:path w="179705" h="222250">
                <a:moveTo>
                  <a:pt x="76187" y="81826"/>
                </a:moveTo>
                <a:lnTo>
                  <a:pt x="44180" y="86903"/>
                </a:lnTo>
                <a:lnTo>
                  <a:pt x="20224" y="101039"/>
                </a:lnTo>
                <a:lnTo>
                  <a:pt x="5203" y="122593"/>
                </a:lnTo>
                <a:lnTo>
                  <a:pt x="0" y="149923"/>
                </a:lnTo>
                <a:lnTo>
                  <a:pt x="4609" y="181245"/>
                </a:lnTo>
                <a:lnTo>
                  <a:pt x="17870" y="203681"/>
                </a:lnTo>
                <a:lnTo>
                  <a:pt x="38935" y="217180"/>
                </a:lnTo>
                <a:lnTo>
                  <a:pt x="66954" y="221691"/>
                </a:lnTo>
                <a:lnTo>
                  <a:pt x="83376" y="220290"/>
                </a:lnTo>
                <a:lnTo>
                  <a:pt x="98240" y="216174"/>
                </a:lnTo>
                <a:lnTo>
                  <a:pt x="111438" y="209470"/>
                </a:lnTo>
                <a:lnTo>
                  <a:pt x="122859" y="200304"/>
                </a:lnTo>
                <a:lnTo>
                  <a:pt x="179654" y="200304"/>
                </a:lnTo>
                <a:lnTo>
                  <a:pt x="179654" y="171068"/>
                </a:lnTo>
                <a:lnTo>
                  <a:pt x="85509" y="171068"/>
                </a:lnTo>
                <a:lnTo>
                  <a:pt x="76319" y="169798"/>
                </a:lnTo>
                <a:lnTo>
                  <a:pt x="69315" y="165835"/>
                </a:lnTo>
                <a:lnTo>
                  <a:pt x="64851" y="158954"/>
                </a:lnTo>
                <a:lnTo>
                  <a:pt x="63284" y="148932"/>
                </a:lnTo>
                <a:lnTo>
                  <a:pt x="64867" y="139018"/>
                </a:lnTo>
                <a:lnTo>
                  <a:pt x="69700" y="131892"/>
                </a:lnTo>
                <a:lnTo>
                  <a:pt x="77910" y="127590"/>
                </a:lnTo>
                <a:lnTo>
                  <a:pt x="89623" y="126149"/>
                </a:lnTo>
                <a:lnTo>
                  <a:pt x="179654" y="126149"/>
                </a:lnTo>
                <a:lnTo>
                  <a:pt x="179654" y="88430"/>
                </a:lnTo>
                <a:lnTo>
                  <a:pt x="179438" y="86550"/>
                </a:lnTo>
                <a:lnTo>
                  <a:pt x="112725" y="86550"/>
                </a:lnTo>
                <a:lnTo>
                  <a:pt x="104753" y="84617"/>
                </a:lnTo>
                <a:lnTo>
                  <a:pt x="96118" y="83126"/>
                </a:lnTo>
                <a:lnTo>
                  <a:pt x="86652" y="82166"/>
                </a:lnTo>
                <a:lnTo>
                  <a:pt x="76187" y="81826"/>
                </a:lnTo>
                <a:close/>
              </a:path>
              <a:path w="179705" h="222250">
                <a:moveTo>
                  <a:pt x="179654" y="200304"/>
                </a:moveTo>
                <a:lnTo>
                  <a:pt x="122859" y="200304"/>
                </a:lnTo>
                <a:lnTo>
                  <a:pt x="127800" y="217982"/>
                </a:lnTo>
                <a:lnTo>
                  <a:pt x="179654" y="217982"/>
                </a:lnTo>
                <a:lnTo>
                  <a:pt x="179654" y="200304"/>
                </a:lnTo>
                <a:close/>
              </a:path>
              <a:path w="179705" h="222250">
                <a:moveTo>
                  <a:pt x="179654" y="126149"/>
                </a:moveTo>
                <a:lnTo>
                  <a:pt x="100063" y="126149"/>
                </a:lnTo>
                <a:lnTo>
                  <a:pt x="107734" y="127749"/>
                </a:lnTo>
                <a:lnTo>
                  <a:pt x="112725" y="129400"/>
                </a:lnTo>
                <a:lnTo>
                  <a:pt x="112725" y="151345"/>
                </a:lnTo>
                <a:lnTo>
                  <a:pt x="110519" y="159233"/>
                </a:lnTo>
                <a:lnTo>
                  <a:pt x="104574" y="165479"/>
                </a:lnTo>
                <a:lnTo>
                  <a:pt x="95901" y="169589"/>
                </a:lnTo>
                <a:lnTo>
                  <a:pt x="85509" y="171068"/>
                </a:lnTo>
                <a:lnTo>
                  <a:pt x="179654" y="171068"/>
                </a:lnTo>
                <a:lnTo>
                  <a:pt x="179654" y="126149"/>
                </a:lnTo>
                <a:close/>
              </a:path>
              <a:path w="179705" h="222250">
                <a:moveTo>
                  <a:pt x="175748" y="54444"/>
                </a:moveTo>
                <a:lnTo>
                  <a:pt x="77317" y="54444"/>
                </a:lnTo>
                <a:lnTo>
                  <a:pt x="93951" y="56030"/>
                </a:lnTo>
                <a:lnTo>
                  <a:pt x="104889" y="60707"/>
                </a:lnTo>
                <a:lnTo>
                  <a:pt x="110893" y="68359"/>
                </a:lnTo>
                <a:lnTo>
                  <a:pt x="112725" y="78866"/>
                </a:lnTo>
                <a:lnTo>
                  <a:pt x="112725" y="86550"/>
                </a:lnTo>
                <a:lnTo>
                  <a:pt x="179438" y="86550"/>
                </a:lnTo>
                <a:lnTo>
                  <a:pt x="175748" y="54444"/>
                </a:lnTo>
                <a:close/>
              </a:path>
              <a:path w="179705" h="222250">
                <a:moveTo>
                  <a:pt x="89839" y="0"/>
                </a:moveTo>
                <a:lnTo>
                  <a:pt x="68857" y="847"/>
                </a:lnTo>
                <a:lnTo>
                  <a:pt x="49114" y="3424"/>
                </a:lnTo>
                <a:lnTo>
                  <a:pt x="30603" y="7784"/>
                </a:lnTo>
                <a:lnTo>
                  <a:pt x="13322" y="13982"/>
                </a:lnTo>
                <a:lnTo>
                  <a:pt x="18757" y="64973"/>
                </a:lnTo>
                <a:lnTo>
                  <a:pt x="33004" y="60252"/>
                </a:lnTo>
                <a:lnTo>
                  <a:pt x="46589" y="56975"/>
                </a:lnTo>
                <a:lnTo>
                  <a:pt x="60898" y="55064"/>
                </a:lnTo>
                <a:lnTo>
                  <a:pt x="77317" y="54444"/>
                </a:lnTo>
                <a:lnTo>
                  <a:pt x="175748" y="54444"/>
                </a:lnTo>
                <a:lnTo>
                  <a:pt x="175182" y="49522"/>
                </a:lnTo>
                <a:lnTo>
                  <a:pt x="160245" y="21912"/>
                </a:lnTo>
                <a:lnTo>
                  <a:pt x="132559" y="5453"/>
                </a:lnTo>
                <a:lnTo>
                  <a:pt x="89839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bk object 20"/>
          <p:cNvSpPr/>
          <p:nvPr/>
        </p:nvSpPr>
        <p:spPr>
          <a:xfrm>
            <a:off x="1135992" y="6261736"/>
            <a:ext cx="189865" cy="218440"/>
          </a:xfrm>
          <a:custGeom>
            <a:avLst/>
            <a:gdLst/>
            <a:ahLst/>
            <a:cxnLst/>
            <a:rect l="l" t="t" r="r" b="b"/>
            <a:pathLst>
              <a:path w="189865" h="218439">
                <a:moveTo>
                  <a:pt x="48552" y="2501"/>
                </a:moveTo>
                <a:lnTo>
                  <a:pt x="0" y="5092"/>
                </a:lnTo>
                <a:lnTo>
                  <a:pt x="0" y="218274"/>
                </a:lnTo>
                <a:lnTo>
                  <a:pt x="67525" y="218274"/>
                </a:lnTo>
                <a:lnTo>
                  <a:pt x="67525" y="69367"/>
                </a:lnTo>
                <a:lnTo>
                  <a:pt x="72802" y="64086"/>
                </a:lnTo>
                <a:lnTo>
                  <a:pt x="79481" y="60183"/>
                </a:lnTo>
                <a:lnTo>
                  <a:pt x="87176" y="57764"/>
                </a:lnTo>
                <a:lnTo>
                  <a:pt x="95504" y="56934"/>
                </a:lnTo>
                <a:lnTo>
                  <a:pt x="185391" y="56934"/>
                </a:lnTo>
                <a:lnTo>
                  <a:pt x="184146" y="48348"/>
                </a:lnTo>
                <a:lnTo>
                  <a:pt x="169192" y="21840"/>
                </a:lnTo>
                <a:lnTo>
                  <a:pt x="165208" y="19075"/>
                </a:lnTo>
                <a:lnTo>
                  <a:pt x="58153" y="19075"/>
                </a:lnTo>
                <a:lnTo>
                  <a:pt x="48552" y="2501"/>
                </a:lnTo>
                <a:close/>
              </a:path>
              <a:path w="189865" h="218439">
                <a:moveTo>
                  <a:pt x="185391" y="56934"/>
                </a:moveTo>
                <a:lnTo>
                  <a:pt x="95504" y="56934"/>
                </a:lnTo>
                <a:lnTo>
                  <a:pt x="106917" y="58492"/>
                </a:lnTo>
                <a:lnTo>
                  <a:pt x="115050" y="63390"/>
                </a:lnTo>
                <a:lnTo>
                  <a:pt x="119919" y="71962"/>
                </a:lnTo>
                <a:lnTo>
                  <a:pt x="121539" y="84543"/>
                </a:lnTo>
                <a:lnTo>
                  <a:pt x="121539" y="218274"/>
                </a:lnTo>
                <a:lnTo>
                  <a:pt x="189395" y="218274"/>
                </a:lnTo>
                <a:lnTo>
                  <a:pt x="189395" y="84543"/>
                </a:lnTo>
                <a:lnTo>
                  <a:pt x="185391" y="56934"/>
                </a:lnTo>
                <a:close/>
              </a:path>
              <a:path w="189865" h="218439">
                <a:moveTo>
                  <a:pt x="114909" y="0"/>
                </a:moveTo>
                <a:lnTo>
                  <a:pt x="99362" y="1173"/>
                </a:lnTo>
                <a:lnTo>
                  <a:pt x="84445" y="4718"/>
                </a:lnTo>
                <a:lnTo>
                  <a:pt x="70571" y="10672"/>
                </a:lnTo>
                <a:lnTo>
                  <a:pt x="58153" y="19075"/>
                </a:lnTo>
                <a:lnTo>
                  <a:pt x="165208" y="19075"/>
                </a:lnTo>
                <a:lnTo>
                  <a:pt x="145718" y="5548"/>
                </a:lnTo>
                <a:lnTo>
                  <a:pt x="114909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1" name="bk object 21"/>
          <p:cNvSpPr/>
          <p:nvPr/>
        </p:nvSpPr>
        <p:spPr>
          <a:xfrm>
            <a:off x="1446744" y="6217105"/>
            <a:ext cx="285750" cy="263525"/>
          </a:xfrm>
          <a:custGeom>
            <a:avLst/>
            <a:gdLst/>
            <a:ahLst/>
            <a:cxnLst/>
            <a:rect l="l" t="t" r="r" b="b"/>
            <a:pathLst>
              <a:path w="285750" h="263525">
                <a:moveTo>
                  <a:pt x="80314" y="0"/>
                </a:moveTo>
                <a:lnTo>
                  <a:pt x="0" y="0"/>
                </a:lnTo>
                <a:lnTo>
                  <a:pt x="0" y="263042"/>
                </a:lnTo>
                <a:lnTo>
                  <a:pt x="64465" y="263042"/>
                </a:lnTo>
                <a:lnTo>
                  <a:pt x="64441" y="149745"/>
                </a:lnTo>
                <a:lnTo>
                  <a:pt x="64084" y="123266"/>
                </a:lnTo>
                <a:lnTo>
                  <a:pt x="64973" y="122656"/>
                </a:lnTo>
                <a:lnTo>
                  <a:pt x="128235" y="122656"/>
                </a:lnTo>
                <a:lnTo>
                  <a:pt x="80314" y="0"/>
                </a:lnTo>
                <a:close/>
              </a:path>
              <a:path w="285750" h="263525">
                <a:moveTo>
                  <a:pt x="128235" y="122656"/>
                </a:moveTo>
                <a:lnTo>
                  <a:pt x="64973" y="122656"/>
                </a:lnTo>
                <a:lnTo>
                  <a:pt x="74117" y="149745"/>
                </a:lnTo>
                <a:lnTo>
                  <a:pt x="117754" y="263042"/>
                </a:lnTo>
                <a:lnTo>
                  <a:pt x="165519" y="263042"/>
                </a:lnTo>
                <a:lnTo>
                  <a:pt x="204795" y="161035"/>
                </a:lnTo>
                <a:lnTo>
                  <a:pt x="142405" y="161035"/>
                </a:lnTo>
                <a:lnTo>
                  <a:pt x="132740" y="134188"/>
                </a:lnTo>
                <a:lnTo>
                  <a:pt x="128235" y="122656"/>
                </a:lnTo>
                <a:close/>
              </a:path>
              <a:path w="285750" h="263525">
                <a:moveTo>
                  <a:pt x="285597" y="123659"/>
                </a:moveTo>
                <a:lnTo>
                  <a:pt x="218541" y="123659"/>
                </a:lnTo>
                <a:lnTo>
                  <a:pt x="219709" y="123786"/>
                </a:lnTo>
                <a:lnTo>
                  <a:pt x="218901" y="149745"/>
                </a:lnTo>
                <a:lnTo>
                  <a:pt x="218820" y="263042"/>
                </a:lnTo>
                <a:lnTo>
                  <a:pt x="285597" y="263042"/>
                </a:lnTo>
                <a:lnTo>
                  <a:pt x="285597" y="123659"/>
                </a:lnTo>
                <a:close/>
              </a:path>
              <a:path w="285750" h="263525">
                <a:moveTo>
                  <a:pt x="285597" y="0"/>
                </a:moveTo>
                <a:lnTo>
                  <a:pt x="205968" y="0"/>
                </a:lnTo>
                <a:lnTo>
                  <a:pt x="152844" y="134632"/>
                </a:lnTo>
                <a:lnTo>
                  <a:pt x="143395" y="161035"/>
                </a:lnTo>
                <a:lnTo>
                  <a:pt x="204795" y="161035"/>
                </a:lnTo>
                <a:lnTo>
                  <a:pt x="208927" y="150304"/>
                </a:lnTo>
                <a:lnTo>
                  <a:pt x="218541" y="123659"/>
                </a:lnTo>
                <a:lnTo>
                  <a:pt x="285597" y="123659"/>
                </a:lnTo>
                <a:lnTo>
                  <a:pt x="28559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2" name="bk object 22"/>
          <p:cNvSpPr/>
          <p:nvPr/>
        </p:nvSpPr>
        <p:spPr>
          <a:xfrm>
            <a:off x="1762611" y="6262033"/>
            <a:ext cx="179705" cy="222250"/>
          </a:xfrm>
          <a:custGeom>
            <a:avLst/>
            <a:gdLst/>
            <a:ahLst/>
            <a:cxnLst/>
            <a:rect l="l" t="t" r="r" b="b"/>
            <a:pathLst>
              <a:path w="179705" h="222250">
                <a:moveTo>
                  <a:pt x="76149" y="81826"/>
                </a:moveTo>
                <a:lnTo>
                  <a:pt x="44046" y="86903"/>
                </a:lnTo>
                <a:lnTo>
                  <a:pt x="20115" y="101039"/>
                </a:lnTo>
                <a:lnTo>
                  <a:pt x="5163" y="122593"/>
                </a:lnTo>
                <a:lnTo>
                  <a:pt x="0" y="149923"/>
                </a:lnTo>
                <a:lnTo>
                  <a:pt x="4612" y="181245"/>
                </a:lnTo>
                <a:lnTo>
                  <a:pt x="17889" y="203681"/>
                </a:lnTo>
                <a:lnTo>
                  <a:pt x="38988" y="217180"/>
                </a:lnTo>
                <a:lnTo>
                  <a:pt x="67068" y="221691"/>
                </a:lnTo>
                <a:lnTo>
                  <a:pt x="83320" y="220290"/>
                </a:lnTo>
                <a:lnTo>
                  <a:pt x="98182" y="216174"/>
                </a:lnTo>
                <a:lnTo>
                  <a:pt x="111422" y="209470"/>
                </a:lnTo>
                <a:lnTo>
                  <a:pt x="122808" y="200304"/>
                </a:lnTo>
                <a:lnTo>
                  <a:pt x="179463" y="200304"/>
                </a:lnTo>
                <a:lnTo>
                  <a:pt x="179463" y="171068"/>
                </a:lnTo>
                <a:lnTo>
                  <a:pt x="85559" y="171068"/>
                </a:lnTo>
                <a:lnTo>
                  <a:pt x="76307" y="169798"/>
                </a:lnTo>
                <a:lnTo>
                  <a:pt x="69176" y="165835"/>
                </a:lnTo>
                <a:lnTo>
                  <a:pt x="64589" y="158954"/>
                </a:lnTo>
                <a:lnTo>
                  <a:pt x="62966" y="148932"/>
                </a:lnTo>
                <a:lnTo>
                  <a:pt x="64575" y="139018"/>
                </a:lnTo>
                <a:lnTo>
                  <a:pt x="69454" y="131892"/>
                </a:lnTo>
                <a:lnTo>
                  <a:pt x="77684" y="127590"/>
                </a:lnTo>
                <a:lnTo>
                  <a:pt x="89344" y="126149"/>
                </a:lnTo>
                <a:lnTo>
                  <a:pt x="179463" y="126149"/>
                </a:lnTo>
                <a:lnTo>
                  <a:pt x="179463" y="88430"/>
                </a:lnTo>
                <a:lnTo>
                  <a:pt x="179245" y="86550"/>
                </a:lnTo>
                <a:lnTo>
                  <a:pt x="112394" y="86550"/>
                </a:lnTo>
                <a:lnTo>
                  <a:pt x="104504" y="84617"/>
                </a:lnTo>
                <a:lnTo>
                  <a:pt x="95953" y="83126"/>
                </a:lnTo>
                <a:lnTo>
                  <a:pt x="86561" y="82166"/>
                </a:lnTo>
                <a:lnTo>
                  <a:pt x="76149" y="81826"/>
                </a:lnTo>
                <a:close/>
              </a:path>
              <a:path w="179705" h="222250">
                <a:moveTo>
                  <a:pt x="179463" y="200304"/>
                </a:moveTo>
                <a:lnTo>
                  <a:pt x="122808" y="200304"/>
                </a:lnTo>
                <a:lnTo>
                  <a:pt x="127571" y="217982"/>
                </a:lnTo>
                <a:lnTo>
                  <a:pt x="179463" y="217982"/>
                </a:lnTo>
                <a:lnTo>
                  <a:pt x="179463" y="200304"/>
                </a:lnTo>
                <a:close/>
              </a:path>
              <a:path w="179705" h="222250">
                <a:moveTo>
                  <a:pt x="179463" y="126149"/>
                </a:moveTo>
                <a:lnTo>
                  <a:pt x="100012" y="126149"/>
                </a:lnTo>
                <a:lnTo>
                  <a:pt x="107454" y="127749"/>
                </a:lnTo>
                <a:lnTo>
                  <a:pt x="112394" y="129400"/>
                </a:lnTo>
                <a:lnTo>
                  <a:pt x="112394" y="151345"/>
                </a:lnTo>
                <a:lnTo>
                  <a:pt x="110234" y="159233"/>
                </a:lnTo>
                <a:lnTo>
                  <a:pt x="104397" y="165479"/>
                </a:lnTo>
                <a:lnTo>
                  <a:pt x="95850" y="169589"/>
                </a:lnTo>
                <a:lnTo>
                  <a:pt x="85559" y="171068"/>
                </a:lnTo>
                <a:lnTo>
                  <a:pt x="179463" y="171068"/>
                </a:lnTo>
                <a:lnTo>
                  <a:pt x="179463" y="126149"/>
                </a:lnTo>
                <a:close/>
              </a:path>
              <a:path w="179705" h="222250">
                <a:moveTo>
                  <a:pt x="175517" y="54444"/>
                </a:moveTo>
                <a:lnTo>
                  <a:pt x="77203" y="54444"/>
                </a:lnTo>
                <a:lnTo>
                  <a:pt x="93873" y="56030"/>
                </a:lnTo>
                <a:lnTo>
                  <a:pt x="104728" y="60707"/>
                </a:lnTo>
                <a:lnTo>
                  <a:pt x="110619" y="68359"/>
                </a:lnTo>
                <a:lnTo>
                  <a:pt x="112394" y="78866"/>
                </a:lnTo>
                <a:lnTo>
                  <a:pt x="112394" y="86550"/>
                </a:lnTo>
                <a:lnTo>
                  <a:pt x="179245" y="86550"/>
                </a:lnTo>
                <a:lnTo>
                  <a:pt x="175517" y="54444"/>
                </a:lnTo>
                <a:close/>
              </a:path>
              <a:path w="179705" h="222250">
                <a:moveTo>
                  <a:pt x="89560" y="0"/>
                </a:moveTo>
                <a:lnTo>
                  <a:pt x="68683" y="847"/>
                </a:lnTo>
                <a:lnTo>
                  <a:pt x="48991" y="3424"/>
                </a:lnTo>
                <a:lnTo>
                  <a:pt x="30483" y="7784"/>
                </a:lnTo>
                <a:lnTo>
                  <a:pt x="13157" y="13982"/>
                </a:lnTo>
                <a:lnTo>
                  <a:pt x="18592" y="64973"/>
                </a:lnTo>
                <a:lnTo>
                  <a:pt x="32908" y="60252"/>
                </a:lnTo>
                <a:lnTo>
                  <a:pt x="46393" y="56975"/>
                </a:lnTo>
                <a:lnTo>
                  <a:pt x="60630" y="55064"/>
                </a:lnTo>
                <a:lnTo>
                  <a:pt x="77203" y="54444"/>
                </a:lnTo>
                <a:lnTo>
                  <a:pt x="175517" y="54444"/>
                </a:lnTo>
                <a:lnTo>
                  <a:pt x="174946" y="49522"/>
                </a:lnTo>
                <a:lnTo>
                  <a:pt x="159924" y="21912"/>
                </a:lnTo>
                <a:lnTo>
                  <a:pt x="132197" y="5453"/>
                </a:lnTo>
                <a:lnTo>
                  <a:pt x="8956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3" name="bk object 23"/>
          <p:cNvSpPr/>
          <p:nvPr/>
        </p:nvSpPr>
        <p:spPr>
          <a:xfrm>
            <a:off x="1974982" y="6262028"/>
            <a:ext cx="140335" cy="218440"/>
          </a:xfrm>
          <a:custGeom>
            <a:avLst/>
            <a:gdLst/>
            <a:ahLst/>
            <a:cxnLst/>
            <a:rect l="l" t="t" r="r" b="b"/>
            <a:pathLst>
              <a:path w="140335" h="218439">
                <a:moveTo>
                  <a:pt x="53873" y="2590"/>
                </a:moveTo>
                <a:lnTo>
                  <a:pt x="0" y="5232"/>
                </a:lnTo>
                <a:lnTo>
                  <a:pt x="0" y="217982"/>
                </a:lnTo>
                <a:lnTo>
                  <a:pt x="67767" y="217982"/>
                </a:lnTo>
                <a:lnTo>
                  <a:pt x="67767" y="110972"/>
                </a:lnTo>
                <a:lnTo>
                  <a:pt x="70933" y="90703"/>
                </a:lnTo>
                <a:lnTo>
                  <a:pt x="79848" y="75904"/>
                </a:lnTo>
                <a:lnTo>
                  <a:pt x="93634" y="66834"/>
                </a:lnTo>
                <a:lnTo>
                  <a:pt x="111417" y="63754"/>
                </a:lnTo>
                <a:lnTo>
                  <a:pt x="136443" y="63754"/>
                </a:lnTo>
                <a:lnTo>
                  <a:pt x="138156" y="33578"/>
                </a:lnTo>
                <a:lnTo>
                  <a:pt x="59575" y="33578"/>
                </a:lnTo>
                <a:lnTo>
                  <a:pt x="53873" y="2590"/>
                </a:lnTo>
                <a:close/>
              </a:path>
              <a:path w="140335" h="218439">
                <a:moveTo>
                  <a:pt x="136443" y="63754"/>
                </a:moveTo>
                <a:lnTo>
                  <a:pt x="120332" y="63754"/>
                </a:lnTo>
                <a:lnTo>
                  <a:pt x="129336" y="64973"/>
                </a:lnTo>
                <a:lnTo>
                  <a:pt x="136245" y="67233"/>
                </a:lnTo>
                <a:lnTo>
                  <a:pt x="136443" y="63754"/>
                </a:lnTo>
                <a:close/>
              </a:path>
              <a:path w="140335" h="218439">
                <a:moveTo>
                  <a:pt x="125971" y="0"/>
                </a:moveTo>
                <a:lnTo>
                  <a:pt x="115709" y="0"/>
                </a:lnTo>
                <a:lnTo>
                  <a:pt x="99770" y="2021"/>
                </a:lnTo>
                <a:lnTo>
                  <a:pt x="85015" y="8188"/>
                </a:lnTo>
                <a:lnTo>
                  <a:pt x="71891" y="18655"/>
                </a:lnTo>
                <a:lnTo>
                  <a:pt x="60845" y="33578"/>
                </a:lnTo>
                <a:lnTo>
                  <a:pt x="138156" y="33578"/>
                </a:lnTo>
                <a:lnTo>
                  <a:pt x="139865" y="3479"/>
                </a:lnTo>
                <a:lnTo>
                  <a:pt x="134543" y="1308"/>
                </a:lnTo>
                <a:lnTo>
                  <a:pt x="12597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4" name="bk object 24"/>
          <p:cNvSpPr/>
          <p:nvPr/>
        </p:nvSpPr>
        <p:spPr>
          <a:xfrm>
            <a:off x="2126866" y="6215222"/>
            <a:ext cx="133350" cy="268605"/>
          </a:xfrm>
          <a:custGeom>
            <a:avLst/>
            <a:gdLst/>
            <a:ahLst/>
            <a:cxnLst/>
            <a:rect l="l" t="t" r="r" b="b"/>
            <a:pathLst>
              <a:path w="133350" h="268604">
                <a:moveTo>
                  <a:pt x="88137" y="98882"/>
                </a:moveTo>
                <a:lnTo>
                  <a:pt x="20332" y="98882"/>
                </a:lnTo>
                <a:lnTo>
                  <a:pt x="20332" y="199415"/>
                </a:lnTo>
                <a:lnTo>
                  <a:pt x="24567" y="228012"/>
                </a:lnTo>
                <a:lnTo>
                  <a:pt x="37396" y="249778"/>
                </a:lnTo>
                <a:lnTo>
                  <a:pt x="59010" y="263632"/>
                </a:lnTo>
                <a:lnTo>
                  <a:pt x="89598" y="268490"/>
                </a:lnTo>
                <a:lnTo>
                  <a:pt x="101958" y="267969"/>
                </a:lnTo>
                <a:lnTo>
                  <a:pt x="113309" y="266539"/>
                </a:lnTo>
                <a:lnTo>
                  <a:pt x="122974" y="264402"/>
                </a:lnTo>
                <a:lnTo>
                  <a:pt x="130276" y="261759"/>
                </a:lnTo>
                <a:lnTo>
                  <a:pt x="127249" y="217512"/>
                </a:lnTo>
                <a:lnTo>
                  <a:pt x="110413" y="217512"/>
                </a:lnTo>
                <a:lnTo>
                  <a:pt x="100391" y="216325"/>
                </a:lnTo>
                <a:lnTo>
                  <a:pt x="93460" y="212669"/>
                </a:lnTo>
                <a:lnTo>
                  <a:pt x="89437" y="206406"/>
                </a:lnTo>
                <a:lnTo>
                  <a:pt x="88137" y="197396"/>
                </a:lnTo>
                <a:lnTo>
                  <a:pt x="88137" y="98882"/>
                </a:lnTo>
                <a:close/>
              </a:path>
              <a:path w="133350" h="268604">
                <a:moveTo>
                  <a:pt x="127076" y="214972"/>
                </a:moveTo>
                <a:lnTo>
                  <a:pt x="122872" y="216141"/>
                </a:lnTo>
                <a:lnTo>
                  <a:pt x="115684" y="217512"/>
                </a:lnTo>
                <a:lnTo>
                  <a:pt x="127249" y="217512"/>
                </a:lnTo>
                <a:lnTo>
                  <a:pt x="127076" y="214972"/>
                </a:lnTo>
                <a:close/>
              </a:path>
              <a:path w="133350" h="268604">
                <a:moveTo>
                  <a:pt x="132829" y="50152"/>
                </a:moveTo>
                <a:lnTo>
                  <a:pt x="0" y="50152"/>
                </a:lnTo>
                <a:lnTo>
                  <a:pt x="0" y="98882"/>
                </a:lnTo>
                <a:lnTo>
                  <a:pt x="132829" y="98882"/>
                </a:lnTo>
                <a:lnTo>
                  <a:pt x="132829" y="50152"/>
                </a:lnTo>
                <a:close/>
              </a:path>
              <a:path w="133350" h="268604">
                <a:moveTo>
                  <a:pt x="88137" y="0"/>
                </a:moveTo>
                <a:lnTo>
                  <a:pt x="34874" y="4610"/>
                </a:lnTo>
                <a:lnTo>
                  <a:pt x="23583" y="50152"/>
                </a:lnTo>
                <a:lnTo>
                  <a:pt x="88137" y="50152"/>
                </a:lnTo>
                <a:lnTo>
                  <a:pt x="8813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5" name="bk object 25"/>
          <p:cNvSpPr/>
          <p:nvPr/>
        </p:nvSpPr>
        <p:spPr>
          <a:xfrm>
            <a:off x="2287428" y="6200053"/>
            <a:ext cx="97155" cy="280035"/>
          </a:xfrm>
          <a:custGeom>
            <a:avLst/>
            <a:gdLst/>
            <a:ahLst/>
            <a:cxnLst/>
            <a:rect l="l" t="t" r="r" b="b"/>
            <a:pathLst>
              <a:path w="97155" h="280035">
                <a:moveTo>
                  <a:pt x="97053" y="0"/>
                </a:moveTo>
                <a:lnTo>
                  <a:pt x="20764" y="0"/>
                </a:lnTo>
                <a:lnTo>
                  <a:pt x="3492" y="51015"/>
                </a:lnTo>
                <a:lnTo>
                  <a:pt x="53632" y="51015"/>
                </a:lnTo>
                <a:lnTo>
                  <a:pt x="97053" y="0"/>
                </a:lnTo>
                <a:close/>
              </a:path>
              <a:path w="97155" h="280035">
                <a:moveTo>
                  <a:pt x="68897" y="64185"/>
                </a:moveTo>
                <a:lnTo>
                  <a:pt x="0" y="67208"/>
                </a:lnTo>
                <a:lnTo>
                  <a:pt x="0" y="279958"/>
                </a:lnTo>
                <a:lnTo>
                  <a:pt x="68897" y="279958"/>
                </a:lnTo>
                <a:lnTo>
                  <a:pt x="68897" y="64185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6" name="bk object 26"/>
          <p:cNvSpPr/>
          <p:nvPr/>
        </p:nvSpPr>
        <p:spPr>
          <a:xfrm>
            <a:off x="2396385" y="6261736"/>
            <a:ext cx="189230" cy="218440"/>
          </a:xfrm>
          <a:custGeom>
            <a:avLst/>
            <a:gdLst/>
            <a:ahLst/>
            <a:cxnLst/>
            <a:rect l="l" t="t" r="r" b="b"/>
            <a:pathLst>
              <a:path w="189230" h="218439">
                <a:moveTo>
                  <a:pt x="48653" y="2501"/>
                </a:moveTo>
                <a:lnTo>
                  <a:pt x="0" y="5092"/>
                </a:lnTo>
                <a:lnTo>
                  <a:pt x="0" y="218274"/>
                </a:lnTo>
                <a:lnTo>
                  <a:pt x="67259" y="218274"/>
                </a:lnTo>
                <a:lnTo>
                  <a:pt x="67259" y="69367"/>
                </a:lnTo>
                <a:lnTo>
                  <a:pt x="72665" y="64086"/>
                </a:lnTo>
                <a:lnTo>
                  <a:pt x="79389" y="60183"/>
                </a:lnTo>
                <a:lnTo>
                  <a:pt x="87049" y="57764"/>
                </a:lnTo>
                <a:lnTo>
                  <a:pt x="95262" y="56934"/>
                </a:lnTo>
                <a:lnTo>
                  <a:pt x="185115" y="56934"/>
                </a:lnTo>
                <a:lnTo>
                  <a:pt x="183870" y="48348"/>
                </a:lnTo>
                <a:lnTo>
                  <a:pt x="168941" y="21840"/>
                </a:lnTo>
                <a:lnTo>
                  <a:pt x="164968" y="19075"/>
                </a:lnTo>
                <a:lnTo>
                  <a:pt x="58077" y="19075"/>
                </a:lnTo>
                <a:lnTo>
                  <a:pt x="48653" y="2501"/>
                </a:lnTo>
                <a:close/>
              </a:path>
              <a:path w="189230" h="218439">
                <a:moveTo>
                  <a:pt x="185115" y="56934"/>
                </a:moveTo>
                <a:lnTo>
                  <a:pt x="95262" y="56934"/>
                </a:lnTo>
                <a:lnTo>
                  <a:pt x="106565" y="58492"/>
                </a:lnTo>
                <a:lnTo>
                  <a:pt x="114715" y="63390"/>
                </a:lnTo>
                <a:lnTo>
                  <a:pt x="119651" y="71962"/>
                </a:lnTo>
                <a:lnTo>
                  <a:pt x="121310" y="84543"/>
                </a:lnTo>
                <a:lnTo>
                  <a:pt x="121310" y="218274"/>
                </a:lnTo>
                <a:lnTo>
                  <a:pt x="189115" y="218274"/>
                </a:lnTo>
                <a:lnTo>
                  <a:pt x="189115" y="84543"/>
                </a:lnTo>
                <a:lnTo>
                  <a:pt x="185115" y="56934"/>
                </a:lnTo>
                <a:close/>
              </a:path>
              <a:path w="189230" h="218439">
                <a:moveTo>
                  <a:pt x="114858" y="0"/>
                </a:moveTo>
                <a:lnTo>
                  <a:pt x="99317" y="1173"/>
                </a:lnTo>
                <a:lnTo>
                  <a:pt x="84505" y="4718"/>
                </a:lnTo>
                <a:lnTo>
                  <a:pt x="70674" y="10672"/>
                </a:lnTo>
                <a:lnTo>
                  <a:pt x="58077" y="19075"/>
                </a:lnTo>
                <a:lnTo>
                  <a:pt x="164968" y="19075"/>
                </a:lnTo>
                <a:lnTo>
                  <a:pt x="145535" y="5548"/>
                </a:lnTo>
                <a:lnTo>
                  <a:pt x="11485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11511" y="1624725"/>
            <a:ext cx="5870376" cy="13188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1" i="0">
                <a:solidFill>
                  <a:srgbClr val="00AEE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47593" y="2885893"/>
            <a:ext cx="5398213" cy="2070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92807" y="7098074"/>
            <a:ext cx="4852670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00AEEF"/>
                </a:solidFill>
                <a:latin typeface="Clan-Black"/>
                <a:cs typeface="Clan-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b="0" spc="-40" dirty="0">
                <a:solidFill>
                  <a:srgbClr val="FFFFFF"/>
                </a:solidFill>
                <a:latin typeface="Clan-News"/>
                <a:cs typeface="Clan-News"/>
              </a:rPr>
              <a:t>Municipalidad </a:t>
            </a:r>
            <a:r>
              <a:rPr b="0" spc="-15" dirty="0">
                <a:solidFill>
                  <a:srgbClr val="FFFFFF"/>
                </a:solidFill>
                <a:latin typeface="Clan-News"/>
                <a:cs typeface="Clan-News"/>
              </a:rPr>
              <a:t>de San </a:t>
            </a:r>
            <a:r>
              <a:rPr b="0" spc="-30" dirty="0">
                <a:solidFill>
                  <a:srgbClr val="FFFFFF"/>
                </a:solidFill>
                <a:latin typeface="Clan-News"/>
                <a:cs typeface="Clan-News"/>
              </a:rPr>
              <a:t>Martín </a:t>
            </a:r>
            <a:r>
              <a:rPr b="0" dirty="0">
                <a:solidFill>
                  <a:srgbClr val="FFFFFF"/>
                </a:solidFill>
                <a:latin typeface="Clan-News"/>
                <a:cs typeface="Clan-News"/>
              </a:rPr>
              <a:t>| </a:t>
            </a:r>
            <a:r>
              <a:rPr spc="-10" dirty="0"/>
              <a:t>Producción </a:t>
            </a:r>
            <a:r>
              <a:rPr dirty="0"/>
              <a:t>y </a:t>
            </a:r>
            <a:r>
              <a:rPr spc="-5" dirty="0"/>
              <a:t>Desarrollo</a:t>
            </a:r>
            <a:r>
              <a:rPr spc="-140" dirty="0"/>
              <a:t> </a:t>
            </a:r>
            <a:r>
              <a:rPr spc="-5" dirty="0"/>
              <a:t>Económico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10/28/2019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delo\Documents\Asociarse\Bolivia\Empresas\Empresas.xlsx!Listado%20Inscriptos%20(3)!F3C2:F21C3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file:///C:\Users\jdelo\Documents\Asociarse\Bolivia\Empresas\Empresas.xlsx!Listado%20Inscriptos%20(3)!F22C2:F40C3" TargetMode="Externa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produccion@sanmartin.gov.a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ftr" sz="quarter" idx="5"/>
          </p:nvPr>
        </p:nvSpPr>
        <p:spPr>
          <a:xfrm>
            <a:off x="692806" y="7098074"/>
            <a:ext cx="6558894" cy="247504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600" b="0" spc="-40" dirty="0">
                <a:solidFill>
                  <a:srgbClr val="FFFFFF"/>
                </a:solidFill>
                <a:latin typeface="Clan-News"/>
                <a:cs typeface="Clan-News"/>
              </a:rPr>
              <a:t>Municipalidad </a:t>
            </a:r>
            <a:r>
              <a:rPr sz="1600" b="0" spc="-15" dirty="0">
                <a:solidFill>
                  <a:srgbClr val="FFFFFF"/>
                </a:solidFill>
                <a:latin typeface="Clan-News"/>
                <a:cs typeface="Clan-News"/>
              </a:rPr>
              <a:t>de San </a:t>
            </a:r>
            <a:r>
              <a:rPr sz="1600" b="0" spc="-30" dirty="0">
                <a:solidFill>
                  <a:srgbClr val="FFFFFF"/>
                </a:solidFill>
                <a:latin typeface="Clan-News"/>
                <a:cs typeface="Clan-News"/>
              </a:rPr>
              <a:t>Martín </a:t>
            </a:r>
            <a:r>
              <a:rPr sz="1600" b="0" dirty="0">
                <a:solidFill>
                  <a:srgbClr val="FFFFFF"/>
                </a:solidFill>
                <a:latin typeface="Clan-News"/>
                <a:cs typeface="Clan-News"/>
              </a:rPr>
              <a:t>| </a:t>
            </a:r>
            <a:r>
              <a:rPr sz="1600" spc="-10" dirty="0"/>
              <a:t>Producción </a:t>
            </a:r>
            <a:r>
              <a:rPr sz="1600" dirty="0"/>
              <a:t>y </a:t>
            </a:r>
            <a:r>
              <a:rPr sz="1600" spc="-5" dirty="0"/>
              <a:t>Desarrollo</a:t>
            </a:r>
            <a:r>
              <a:rPr sz="1600" spc="-140" dirty="0"/>
              <a:t> </a:t>
            </a:r>
            <a:r>
              <a:rPr sz="1600" spc="-5" dirty="0"/>
              <a:t>Económico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/>
          <a:srcRect l="-319" t="32278" r="319" b="15189"/>
          <a:stretch/>
        </p:blipFill>
        <p:spPr bwMode="auto">
          <a:xfrm>
            <a:off x="229907" y="1266825"/>
            <a:ext cx="10145993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24 Rectángulo">
            <a:extLst>
              <a:ext uri="{FF2B5EF4-FFF2-40B4-BE49-F238E27FC236}">
                <a16:creationId xmlns:a16="http://schemas.microsoft.com/office/drawing/2014/main" id="{B99AF934-EE78-4743-9C5E-810BD1834A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4613475"/>
            <a:ext cx="88201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1pPr>
            <a:lvl2pPr marL="7429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2pPr>
            <a:lvl3pPr marL="11430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3pPr>
            <a:lvl4pPr marL="16002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4pPr>
            <a:lvl5pPr marL="20574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ES" altLang="es-AR" sz="2400" dirty="0">
                <a:solidFill>
                  <a:schemeClr val="tx1"/>
                </a:solidFill>
                <a:latin typeface="Verdana" panose="020B0604030504040204" pitchFamily="34" charset="0"/>
              </a:rPr>
              <a:t>Plataforma de Exportación</a:t>
            </a:r>
          </a:p>
          <a:p>
            <a:pPr algn="ctr" eaLnBrk="1" hangingPunct="1"/>
            <a:r>
              <a:rPr lang="es-ES" altLang="es-AR" sz="2400" dirty="0">
                <a:solidFill>
                  <a:schemeClr val="tx1"/>
                </a:solidFill>
                <a:latin typeface="Verdana" panose="020B0604030504040204" pitchFamily="34" charset="0"/>
              </a:rPr>
              <a:t>Mercado BOLIVIA</a:t>
            </a:r>
          </a:p>
          <a:p>
            <a:pPr algn="ctr" eaLnBrk="1" hangingPunct="1"/>
            <a:endParaRPr lang="es-ES" altLang="es-AR" sz="2400" dirty="0">
              <a:solidFill>
                <a:schemeClr val="tx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7 CuadroTexto">
            <a:extLst>
              <a:ext uri="{FF2B5EF4-FFF2-40B4-BE49-F238E27FC236}">
                <a16:creationId xmlns:a16="http://schemas.microsoft.com/office/drawing/2014/main" id="{6947C6DF-784A-4E14-98B1-4383FC16BC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628" y="146143"/>
            <a:ext cx="9878972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12700" algn="ctr">
              <a:lnSpc>
                <a:spcPct val="100000"/>
              </a:lnSpc>
              <a:defRPr sz="3200" b="1" i="0" spc="-5">
                <a:solidFill>
                  <a:srgbClr val="00AEEF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s-AR" altLang="es-AR" dirty="0"/>
              <a:t>Asistencia en COMEX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DE1E4259-2463-4417-82B3-6B59DD227D60}"/>
              </a:ext>
            </a:extLst>
          </p:cNvPr>
          <p:cNvSpPr txBox="1"/>
          <p:nvPr/>
        </p:nvSpPr>
        <p:spPr>
          <a:xfrm>
            <a:off x="4127500" y="1098501"/>
            <a:ext cx="4073936" cy="1384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s-AR"/>
            </a:defPPr>
            <a:lvl1pPr marL="146685" indent="-133985">
              <a:lnSpc>
                <a:spcPct val="100000"/>
              </a:lnSpc>
              <a:buChar char="•"/>
              <a:tabLst>
                <a:tab pos="147320" algn="l"/>
              </a:tabLst>
              <a:defRPr spc="-30">
                <a:solidFill>
                  <a:srgbClr val="333132"/>
                </a:solidFill>
                <a:latin typeface="峀풸,鸚岋"/>
                <a:cs typeface="Arial"/>
              </a:defRPr>
            </a:lvl1pPr>
          </a:lstStyle>
          <a:p>
            <a:r>
              <a:rPr lang="es-AR" dirty="0"/>
              <a:t>Conceptos operativos de una exportación</a:t>
            </a:r>
          </a:p>
          <a:p>
            <a:r>
              <a:rPr lang="es-AR" dirty="0"/>
              <a:t>Medios y formas de pago</a:t>
            </a:r>
          </a:p>
          <a:p>
            <a:r>
              <a:rPr lang="es-AR" dirty="0"/>
              <a:t>Plan de Negocios Internacional</a:t>
            </a:r>
          </a:p>
          <a:p>
            <a:r>
              <a:rPr lang="es-AR" dirty="0"/>
              <a:t>Acuerdos Bilaterales</a:t>
            </a:r>
          </a:p>
          <a:p>
            <a:r>
              <a:rPr lang="es-AR" dirty="0"/>
              <a:t>Investigación  de Mercados</a:t>
            </a:r>
          </a:p>
        </p:txBody>
      </p:sp>
      <p:sp>
        <p:nvSpPr>
          <p:cNvPr id="7172" name="Rectángulo: esquinas redondeadas 1">
            <a:extLst>
              <a:ext uri="{FF2B5EF4-FFF2-40B4-BE49-F238E27FC236}">
                <a16:creationId xmlns:a16="http://schemas.microsoft.com/office/drawing/2014/main" id="{82B4B9A9-0538-42DA-94BC-1BD160658933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148236" y="209242"/>
            <a:ext cx="1668379" cy="3173946"/>
          </a:xfrm>
          <a:prstGeom prst="roundRect">
            <a:avLst>
              <a:gd name="adj" fmla="val 17856"/>
            </a:avLst>
          </a:prstGeom>
          <a:solidFill>
            <a:schemeClr val="tx2"/>
          </a:solidFill>
          <a:ln>
            <a:noFill/>
          </a:ln>
        </p:spPr>
        <p:txBody>
          <a:bodyPr vert="eaVert" anchor="ctr"/>
          <a:lstStyle>
            <a:lvl1pPr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1pPr>
            <a:lvl2pPr marL="7429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2pPr>
            <a:lvl3pPr marL="11430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3pPr>
            <a:lvl4pPr marL="16002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4pPr>
            <a:lvl5pPr marL="20574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AR" altLang="es-AR" sz="2647" dirty="0">
                <a:latin typeface="Abadi" panose="020B0604020104020204" pitchFamily="34" charset="0"/>
                <a:ea typeface="STXihei" panose="02010600040101010101" pitchFamily="2" charset="-122"/>
              </a:rPr>
              <a:t>CAPACITACION</a:t>
            </a:r>
          </a:p>
        </p:txBody>
      </p:sp>
      <p:sp>
        <p:nvSpPr>
          <p:cNvPr id="7173" name="Rectángulo: esquinas redondeadas 12">
            <a:extLst>
              <a:ext uri="{FF2B5EF4-FFF2-40B4-BE49-F238E27FC236}">
                <a16:creationId xmlns:a16="http://schemas.microsoft.com/office/drawing/2014/main" id="{C20CA8C4-0A01-4E7B-9D34-E80231A40A0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148236" y="2194490"/>
            <a:ext cx="1668379" cy="3173946"/>
          </a:xfrm>
          <a:prstGeom prst="roundRect">
            <a:avLst>
              <a:gd name="adj" fmla="val 17856"/>
            </a:avLst>
          </a:prstGeom>
          <a:solidFill>
            <a:schemeClr val="tx2"/>
          </a:solidFill>
          <a:ln>
            <a:noFill/>
          </a:ln>
        </p:spPr>
        <p:txBody>
          <a:bodyPr vert="eaVert" anchor="ctr"/>
          <a:lstStyle>
            <a:lvl1pPr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1pPr>
            <a:lvl2pPr marL="7429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2pPr>
            <a:lvl3pPr marL="11430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3pPr>
            <a:lvl4pPr marL="16002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4pPr>
            <a:lvl5pPr marL="20574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AR" altLang="es-AR" sz="2647" dirty="0">
                <a:latin typeface="Abadi" panose="020B0604020104020204" pitchFamily="34" charset="0"/>
                <a:ea typeface="STXihei" panose="02010600040101010101" pitchFamily="2" charset="-122"/>
              </a:rPr>
              <a:t>PROMOCION COMERCIAL</a:t>
            </a: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EF282D82-0810-42E8-8A7D-0B8544DCFCFE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146485" y="4123716"/>
            <a:ext cx="1668379" cy="3173947"/>
          </a:xfrm>
          <a:prstGeom prst="roundRect">
            <a:avLst>
              <a:gd name="adj" fmla="val 17856"/>
            </a:avLst>
          </a:prstGeom>
          <a:solidFill>
            <a:srgbClr val="00B0F0"/>
          </a:solidFill>
          <a:ln>
            <a:noFill/>
          </a:ln>
        </p:spPr>
        <p:txBody>
          <a:bodyPr vert="eaVert" anchor="ctr"/>
          <a:lstStyle>
            <a:lvl1pPr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1pPr>
            <a:lvl2pPr marL="7429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2pPr>
            <a:lvl3pPr marL="11430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3pPr>
            <a:lvl4pPr marL="16002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4pPr>
            <a:lvl5pPr marL="20574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AR" altLang="es-AR" sz="2647" dirty="0">
                <a:solidFill>
                  <a:schemeClr val="bg1"/>
                </a:solidFill>
                <a:latin typeface="Abadi" panose="020B0604020104020204" pitchFamily="34" charset="0"/>
                <a:ea typeface="STXihei" panose="02010600040101010101" pitchFamily="2" charset="-122"/>
              </a:rPr>
              <a:t>PLATAFORMAS DE EXPORTACION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F31DE962-0ADC-45B7-B21A-E62664339D7B}"/>
              </a:ext>
            </a:extLst>
          </p:cNvPr>
          <p:cNvSpPr txBox="1"/>
          <p:nvPr/>
        </p:nvSpPr>
        <p:spPr>
          <a:xfrm>
            <a:off x="4139377" y="3108259"/>
            <a:ext cx="2350323" cy="1384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s-AR"/>
            </a:defPPr>
            <a:lvl1pPr marL="146685" indent="-133985">
              <a:lnSpc>
                <a:spcPct val="100000"/>
              </a:lnSpc>
              <a:buChar char="•"/>
              <a:tabLst>
                <a:tab pos="147320" algn="l"/>
              </a:tabLst>
              <a:defRPr spc="-30">
                <a:solidFill>
                  <a:srgbClr val="333132"/>
                </a:solidFill>
                <a:latin typeface="峀풸,鸚岋"/>
                <a:cs typeface="Arial"/>
              </a:defRPr>
            </a:lvl1pPr>
          </a:lstStyle>
          <a:p>
            <a:r>
              <a:rPr lang="es-AR" dirty="0"/>
              <a:t>Participación en Ferias</a:t>
            </a:r>
          </a:p>
          <a:p>
            <a:r>
              <a:rPr lang="es-AR" dirty="0"/>
              <a:t>Misiones Comerciales</a:t>
            </a:r>
          </a:p>
          <a:p>
            <a:r>
              <a:rPr lang="es-AR" dirty="0"/>
              <a:t>Rondas de Negocios</a:t>
            </a:r>
          </a:p>
          <a:p>
            <a:r>
              <a:rPr lang="es-AR" dirty="0"/>
              <a:t>Misiones Inversas</a:t>
            </a:r>
          </a:p>
          <a:p>
            <a:endParaRPr lang="es-AR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373E0090-1009-4653-B05A-D4BBF6870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1300" y="5147778"/>
            <a:ext cx="6115054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s-AR"/>
            </a:defPPr>
            <a:lvl1pPr marL="146685" indent="-133985">
              <a:lnSpc>
                <a:spcPct val="100000"/>
              </a:lnSpc>
              <a:buChar char="•"/>
              <a:tabLst>
                <a:tab pos="147320" algn="l"/>
              </a:tabLst>
              <a:defRPr spc="-30">
                <a:solidFill>
                  <a:srgbClr val="333132"/>
                </a:solidFill>
                <a:latin typeface="峀풸,鸚岋"/>
                <a:cs typeface="Arial"/>
              </a:defRPr>
            </a:lvl1pPr>
          </a:lstStyle>
          <a:p>
            <a:r>
              <a:rPr lang="es-AR" altLang="es-AR" sz="2000" dirty="0">
                <a:solidFill>
                  <a:schemeClr val="tx2"/>
                </a:solidFill>
              </a:rPr>
              <a:t>Diagnóstico de la Competitividad del Producto, entendimiento del potencial de venta, competidores y canales de comercialización desde el mercado de destino</a:t>
            </a:r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C191D332-1B90-4137-B7C8-DEA0ACA5B73B}"/>
              </a:ext>
            </a:extLst>
          </p:cNvPr>
          <p:cNvSpPr txBox="1">
            <a:spLocks/>
          </p:cNvSpPr>
          <p:nvPr/>
        </p:nvSpPr>
        <p:spPr>
          <a:xfrm>
            <a:off x="692806" y="7098074"/>
            <a:ext cx="6558894" cy="247504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spcBef>
                <a:spcPts val="10"/>
              </a:spcBef>
            </a:pPr>
            <a:r>
              <a:rPr lang="es-MX" sz="1600" spc="-40" dirty="0">
                <a:solidFill>
                  <a:srgbClr val="FFFFFF"/>
                </a:solidFill>
                <a:latin typeface="Clan-News"/>
                <a:cs typeface="Clan-News"/>
              </a:rPr>
              <a:t>Municipalidad </a:t>
            </a:r>
            <a:r>
              <a:rPr lang="es-MX" sz="1600" spc="-15" dirty="0">
                <a:solidFill>
                  <a:srgbClr val="FFFFFF"/>
                </a:solidFill>
                <a:latin typeface="Clan-News"/>
                <a:cs typeface="Clan-News"/>
              </a:rPr>
              <a:t>de San </a:t>
            </a:r>
            <a:r>
              <a:rPr lang="es-MX" sz="1600" spc="-30" dirty="0">
                <a:solidFill>
                  <a:srgbClr val="FFFFFF"/>
                </a:solidFill>
                <a:latin typeface="Clan-News"/>
                <a:cs typeface="Clan-News"/>
              </a:rPr>
              <a:t>Martín </a:t>
            </a:r>
            <a:r>
              <a:rPr lang="es-MX" sz="1600" dirty="0">
                <a:solidFill>
                  <a:srgbClr val="FFFFFF"/>
                </a:solidFill>
                <a:latin typeface="Clan-News"/>
                <a:cs typeface="Clan-News"/>
              </a:rPr>
              <a:t>| </a:t>
            </a:r>
            <a:r>
              <a:rPr lang="es-MX" sz="1600" b="1" spc="-10" dirty="0">
                <a:solidFill>
                  <a:srgbClr val="00AEEF"/>
                </a:solidFill>
                <a:latin typeface="Clan-Black"/>
              </a:rPr>
              <a:t>Producción y Desarrollo Económico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692806" y="7098074"/>
            <a:ext cx="6863694" cy="247504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600" b="0" spc="-40" dirty="0">
                <a:solidFill>
                  <a:srgbClr val="FFFFFF"/>
                </a:solidFill>
                <a:latin typeface="Clan-News"/>
                <a:cs typeface="Clan-News"/>
              </a:rPr>
              <a:t>Municipalidad </a:t>
            </a:r>
            <a:r>
              <a:rPr sz="1600" b="0" spc="-15" dirty="0">
                <a:solidFill>
                  <a:srgbClr val="FFFFFF"/>
                </a:solidFill>
                <a:latin typeface="Clan-News"/>
                <a:cs typeface="Clan-News"/>
              </a:rPr>
              <a:t>de San </a:t>
            </a:r>
            <a:r>
              <a:rPr sz="1600" b="0" spc="-30" dirty="0">
                <a:solidFill>
                  <a:srgbClr val="FFFFFF"/>
                </a:solidFill>
                <a:latin typeface="Clan-News"/>
                <a:cs typeface="Clan-News"/>
              </a:rPr>
              <a:t>Martín </a:t>
            </a:r>
            <a:r>
              <a:rPr sz="1600" b="0" dirty="0">
                <a:solidFill>
                  <a:srgbClr val="FFFFFF"/>
                </a:solidFill>
                <a:latin typeface="Clan-News"/>
                <a:cs typeface="Clan-News"/>
              </a:rPr>
              <a:t>| </a:t>
            </a:r>
            <a:r>
              <a:rPr sz="1600" spc="-10" dirty="0"/>
              <a:t>Producción </a:t>
            </a:r>
            <a:r>
              <a:rPr sz="1600" dirty="0"/>
              <a:t>y </a:t>
            </a:r>
            <a:r>
              <a:rPr sz="1600" spc="-5" dirty="0"/>
              <a:t>Desarrollo</a:t>
            </a:r>
            <a:r>
              <a:rPr sz="1600" spc="-140" dirty="0"/>
              <a:t> </a:t>
            </a:r>
            <a:r>
              <a:rPr sz="1600" spc="-5" dirty="0"/>
              <a:t>Económico</a:t>
            </a: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3D21D46E-F703-4E40-B3A2-8D1E40F6422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900" y="74930"/>
            <a:ext cx="6298565" cy="506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s-AR" sz="3200" spc="-10" dirty="0"/>
              <a:t>Mercado Objetivo</a:t>
            </a:r>
            <a:endParaRPr sz="3200" dirty="0"/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FB1917DA-33AF-4891-92F1-F48227D0B209}"/>
              </a:ext>
            </a:extLst>
          </p:cNvPr>
          <p:cNvGrpSpPr/>
          <p:nvPr/>
        </p:nvGrpSpPr>
        <p:grpSpPr>
          <a:xfrm>
            <a:off x="432231" y="677728"/>
            <a:ext cx="10058400" cy="6273000"/>
            <a:chOff x="432231" y="677728"/>
            <a:chExt cx="10058400" cy="6273000"/>
          </a:xfrm>
        </p:grpSpPr>
        <p:grpSp>
          <p:nvGrpSpPr>
            <p:cNvPr id="11" name="Grupo 10">
              <a:extLst>
                <a:ext uri="{FF2B5EF4-FFF2-40B4-BE49-F238E27FC236}">
                  <a16:creationId xmlns:a16="http://schemas.microsoft.com/office/drawing/2014/main" id="{BB609201-FB6C-4D97-8A32-9E8954051547}"/>
                </a:ext>
              </a:extLst>
            </p:cNvPr>
            <p:cNvGrpSpPr/>
            <p:nvPr/>
          </p:nvGrpSpPr>
          <p:grpSpPr>
            <a:xfrm>
              <a:off x="432231" y="677728"/>
              <a:ext cx="10058400" cy="6273000"/>
              <a:chOff x="317500" y="724120"/>
              <a:chExt cx="10058400" cy="6273000"/>
            </a:xfrm>
          </p:grpSpPr>
          <p:pic>
            <p:nvPicPr>
              <p:cNvPr id="7" name="Picture 37">
                <a:extLst>
                  <a:ext uri="{FF2B5EF4-FFF2-40B4-BE49-F238E27FC236}">
                    <a16:creationId xmlns:a16="http://schemas.microsoft.com/office/drawing/2014/main" id="{EF6D16F2-6600-4201-9FBF-90E768DDB15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0127"/>
              <a:stretch>
                <a:fillRect/>
              </a:stretch>
            </p:blipFill>
            <p:spPr bwMode="auto">
              <a:xfrm>
                <a:off x="317500" y="724120"/>
                <a:ext cx="10058400" cy="6273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" name="Rectángulo 8">
                <a:extLst>
                  <a:ext uri="{FF2B5EF4-FFF2-40B4-BE49-F238E27FC236}">
                    <a16:creationId xmlns:a16="http://schemas.microsoft.com/office/drawing/2014/main" id="{12445C9C-5D48-4065-B165-CBEAA463A97B}"/>
                  </a:ext>
                </a:extLst>
              </p:cNvPr>
              <p:cNvSpPr/>
              <p:nvPr/>
            </p:nvSpPr>
            <p:spPr bwMode="auto">
              <a:xfrm>
                <a:off x="317500" y="885825"/>
                <a:ext cx="5029200" cy="533400"/>
              </a:xfrm>
              <a:prstGeom prst="rect">
                <a:avLst/>
              </a:prstGeom>
              <a:solidFill>
                <a:srgbClr val="B40000"/>
              </a:solidFill>
              <a:ln w="12700" cap="flat" cmpd="sng" algn="ctr">
                <a:solidFill>
                  <a:srgbClr val="003399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AR" sz="14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ahoma" pitchFamily="34" charset="0"/>
                  </a:rPr>
                  <a:t>El 74% de las Exportaciones Argentinas tiene destino a países de América del Sur</a:t>
                </a:r>
              </a:p>
            </p:txBody>
          </p:sp>
          <p:sp>
            <p:nvSpPr>
              <p:cNvPr id="10" name="Rectángulo 9">
                <a:extLst>
                  <a:ext uri="{FF2B5EF4-FFF2-40B4-BE49-F238E27FC236}">
                    <a16:creationId xmlns:a16="http://schemas.microsoft.com/office/drawing/2014/main" id="{384DEFF8-DFC4-43AB-8100-15E1309B1B13}"/>
                  </a:ext>
                </a:extLst>
              </p:cNvPr>
              <p:cNvSpPr/>
              <p:nvPr/>
            </p:nvSpPr>
            <p:spPr>
              <a:xfrm>
                <a:off x="7785100" y="1876425"/>
                <a:ext cx="2590800" cy="121920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AR" dirty="0"/>
                  <a:t>El mercado de </a:t>
                </a:r>
                <a:r>
                  <a:rPr lang="es-AR" dirty="0" err="1"/>
                  <a:t>Amérca</a:t>
                </a:r>
                <a:r>
                  <a:rPr lang="es-AR" dirty="0"/>
                  <a:t> del Sur representa una población total de 423 M Habitantes</a:t>
                </a:r>
              </a:p>
            </p:txBody>
          </p:sp>
        </p:grp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02D1A65D-5D08-48A4-A34F-913AD7697A8A}"/>
                </a:ext>
              </a:extLst>
            </p:cNvPr>
            <p:cNvSpPr/>
            <p:nvPr/>
          </p:nvSpPr>
          <p:spPr bwMode="auto">
            <a:xfrm>
              <a:off x="7861299" y="5381625"/>
              <a:ext cx="2629331" cy="914400"/>
            </a:xfrm>
            <a:prstGeom prst="rect">
              <a:avLst/>
            </a:prstGeom>
            <a:solidFill>
              <a:srgbClr val="B40000"/>
            </a:solid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AR" sz="140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Tahoma" pitchFamily="34" charset="0"/>
                </a:rPr>
                <a:t>Característica del Mercado</a:t>
              </a:r>
            </a:p>
            <a:p>
              <a:pPr marL="285750" marR="0" indent="-285750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lang="es-AR" sz="1200" dirty="0">
                  <a:solidFill>
                    <a:schemeClr val="bg1"/>
                  </a:solidFill>
                  <a:latin typeface="Tahoma" pitchFamily="34" charset="0"/>
                </a:rPr>
                <a:t>Baja industrialización</a:t>
              </a:r>
            </a:p>
            <a:p>
              <a:pPr marL="285750" marR="0" indent="-285750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lang="es-AR" sz="1200" dirty="0">
                  <a:solidFill>
                    <a:schemeClr val="bg1"/>
                  </a:solidFill>
                  <a:latin typeface="Tahoma" pitchFamily="34" charset="0"/>
                </a:rPr>
                <a:t>Mayormente importador</a:t>
              </a:r>
              <a:endParaRPr kumimoji="0" lang="es-AR" sz="12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60A54AAC-28E3-42E0-9BC9-71464C562507}"/>
                </a:ext>
              </a:extLst>
            </p:cNvPr>
            <p:cNvSpPr/>
            <p:nvPr/>
          </p:nvSpPr>
          <p:spPr bwMode="auto">
            <a:xfrm flipV="1">
              <a:off x="3213100" y="5381624"/>
              <a:ext cx="1143000" cy="304799"/>
            </a:xfrm>
            <a:prstGeom prst="rect">
              <a:avLst/>
            </a:prstGeom>
            <a:solidFill>
              <a:srgbClr val="EA0000"/>
            </a:solid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AR" sz="12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ahoma" pitchFamily="34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>
            <a:extLst>
              <a:ext uri="{FF2B5EF4-FFF2-40B4-BE49-F238E27FC236}">
                <a16:creationId xmlns:a16="http://schemas.microsoft.com/office/drawing/2014/main" id="{C191D332-1B90-4137-B7C8-DEA0ACA5B73B}"/>
              </a:ext>
            </a:extLst>
          </p:cNvPr>
          <p:cNvSpPr txBox="1">
            <a:spLocks/>
          </p:cNvSpPr>
          <p:nvPr/>
        </p:nvSpPr>
        <p:spPr>
          <a:xfrm>
            <a:off x="692806" y="7098074"/>
            <a:ext cx="6558894" cy="247504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spcBef>
                <a:spcPts val="10"/>
              </a:spcBef>
            </a:pPr>
            <a:r>
              <a:rPr lang="es-MX" sz="1600" spc="-40" dirty="0">
                <a:solidFill>
                  <a:srgbClr val="FFFFFF"/>
                </a:solidFill>
                <a:latin typeface="Clan-News"/>
                <a:cs typeface="Clan-News"/>
              </a:rPr>
              <a:t>Municipalidad </a:t>
            </a:r>
            <a:r>
              <a:rPr lang="es-MX" sz="1600" spc="-15" dirty="0">
                <a:solidFill>
                  <a:srgbClr val="FFFFFF"/>
                </a:solidFill>
                <a:latin typeface="Clan-News"/>
                <a:cs typeface="Clan-News"/>
              </a:rPr>
              <a:t>de San </a:t>
            </a:r>
            <a:r>
              <a:rPr lang="es-MX" sz="1600" spc="-30" dirty="0">
                <a:solidFill>
                  <a:srgbClr val="FFFFFF"/>
                </a:solidFill>
                <a:latin typeface="Clan-News"/>
                <a:cs typeface="Clan-News"/>
              </a:rPr>
              <a:t>Martín </a:t>
            </a:r>
            <a:r>
              <a:rPr lang="es-MX" sz="1600" dirty="0">
                <a:solidFill>
                  <a:srgbClr val="FFFFFF"/>
                </a:solidFill>
                <a:latin typeface="Clan-News"/>
                <a:cs typeface="Clan-News"/>
              </a:rPr>
              <a:t>| </a:t>
            </a:r>
            <a:r>
              <a:rPr lang="es-MX" sz="1600" b="1" spc="-10" dirty="0">
                <a:solidFill>
                  <a:srgbClr val="00AEEF"/>
                </a:solidFill>
                <a:latin typeface="Clan-Black"/>
              </a:rPr>
              <a:t>Producción y Desarrollo Económico</a:t>
            </a:r>
          </a:p>
        </p:txBody>
      </p:sp>
      <p:sp>
        <p:nvSpPr>
          <p:cNvPr id="10" name="17 CuadroTexto">
            <a:extLst>
              <a:ext uri="{FF2B5EF4-FFF2-40B4-BE49-F238E27FC236}">
                <a16:creationId xmlns:a16="http://schemas.microsoft.com/office/drawing/2014/main" id="{19AF21EE-5AD8-4BF6-921C-98D220292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38" y="240982"/>
            <a:ext cx="4098925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s-AR"/>
            </a:defPPr>
            <a:lvl1pPr marL="12700">
              <a:lnSpc>
                <a:spcPct val="100000"/>
              </a:lnSpc>
              <a:defRPr sz="3200" b="1" i="0" spc="-5">
                <a:solidFill>
                  <a:srgbClr val="00AEEF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s-AR" altLang="es-AR" dirty="0"/>
              <a:t>Porqué Bolivia?</a:t>
            </a:r>
          </a:p>
        </p:txBody>
      </p:sp>
      <p:sp>
        <p:nvSpPr>
          <p:cNvPr id="11" name="34 Rectángulo">
            <a:extLst>
              <a:ext uri="{FF2B5EF4-FFF2-40B4-BE49-F238E27FC236}">
                <a16:creationId xmlns:a16="http://schemas.microsoft.com/office/drawing/2014/main" id="{E5FE36A0-A527-4C25-BD40-FC6E44624D5B}"/>
              </a:ext>
            </a:extLst>
          </p:cNvPr>
          <p:cNvSpPr/>
          <p:nvPr/>
        </p:nvSpPr>
        <p:spPr>
          <a:xfrm>
            <a:off x="2679700" y="1544818"/>
            <a:ext cx="517842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es-AR" sz="1800" dirty="0">
                <a:solidFill>
                  <a:schemeClr val="accent2">
                    <a:lumMod val="50000"/>
                  </a:schemeClr>
                </a:solidFill>
                <a:latin typeface="+mj-lt"/>
                <a:cs typeface="Aparajita" panose="020B0604020202020204" pitchFamily="34" charset="0"/>
              </a:rPr>
              <a:t>Crecimiento sostenido en los últimos años</a:t>
            </a:r>
          </a:p>
        </p:txBody>
      </p:sp>
      <p:sp>
        <p:nvSpPr>
          <p:cNvPr id="12" name="35 Rectángulo">
            <a:extLst>
              <a:ext uri="{FF2B5EF4-FFF2-40B4-BE49-F238E27FC236}">
                <a16:creationId xmlns:a16="http://schemas.microsoft.com/office/drawing/2014/main" id="{4F194877-6057-4313-B993-98C996538C89}"/>
              </a:ext>
            </a:extLst>
          </p:cNvPr>
          <p:cNvSpPr/>
          <p:nvPr/>
        </p:nvSpPr>
        <p:spPr>
          <a:xfrm>
            <a:off x="2687638" y="2192518"/>
            <a:ext cx="6935787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es-AR" sz="1800" dirty="0">
                <a:solidFill>
                  <a:schemeClr val="accent2">
                    <a:lumMod val="50000"/>
                  </a:schemeClr>
                </a:solidFill>
                <a:latin typeface="+mj-lt"/>
                <a:cs typeface="Aparajita" panose="020B0604020202020204" pitchFamily="34" charset="0"/>
              </a:rPr>
              <a:t>Inflación por debajo del 6% anual, la mas baja del cono sur</a:t>
            </a:r>
          </a:p>
        </p:txBody>
      </p:sp>
      <p:sp>
        <p:nvSpPr>
          <p:cNvPr id="13" name="36 Rectángulo">
            <a:extLst>
              <a:ext uri="{FF2B5EF4-FFF2-40B4-BE49-F238E27FC236}">
                <a16:creationId xmlns:a16="http://schemas.microsoft.com/office/drawing/2014/main" id="{1CCD3447-87FD-4BFC-889F-22AA4E5138E5}"/>
              </a:ext>
            </a:extLst>
          </p:cNvPr>
          <p:cNvSpPr/>
          <p:nvPr/>
        </p:nvSpPr>
        <p:spPr>
          <a:xfrm>
            <a:off x="2679700" y="968556"/>
            <a:ext cx="7281863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es-AR" sz="1800" dirty="0">
                <a:solidFill>
                  <a:schemeClr val="accent2">
                    <a:lumMod val="50000"/>
                  </a:schemeClr>
                </a:solidFill>
                <a:latin typeface="+mj-lt"/>
                <a:cs typeface="Aparajita" panose="020B0604020202020204" pitchFamily="34" charset="0"/>
              </a:rPr>
              <a:t>País principalmente importador de productos industrializados</a:t>
            </a:r>
          </a:p>
        </p:txBody>
      </p:sp>
      <p:sp>
        <p:nvSpPr>
          <p:cNvPr id="17" name="37 Rectángulo">
            <a:extLst>
              <a:ext uri="{FF2B5EF4-FFF2-40B4-BE49-F238E27FC236}">
                <a16:creationId xmlns:a16="http://schemas.microsoft.com/office/drawing/2014/main" id="{F68E21D3-BBAC-4E15-8696-967E02641551}"/>
              </a:ext>
            </a:extLst>
          </p:cNvPr>
          <p:cNvSpPr/>
          <p:nvPr/>
        </p:nvSpPr>
        <p:spPr>
          <a:xfrm>
            <a:off x="2667000" y="2768781"/>
            <a:ext cx="5191125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es-AR" sz="1800" dirty="0">
                <a:solidFill>
                  <a:schemeClr val="accent2">
                    <a:lumMod val="50000"/>
                  </a:schemeClr>
                </a:solidFill>
                <a:latin typeface="+mj-lt"/>
                <a:cs typeface="Aparajita" panose="020B0604020202020204" pitchFamily="34" charset="0"/>
              </a:rPr>
              <a:t>País en estado de reconversión estructural</a:t>
            </a:r>
          </a:p>
        </p:txBody>
      </p:sp>
      <p:sp>
        <p:nvSpPr>
          <p:cNvPr id="18" name="38 Rectángulo">
            <a:extLst>
              <a:ext uri="{FF2B5EF4-FFF2-40B4-BE49-F238E27FC236}">
                <a16:creationId xmlns:a16="http://schemas.microsoft.com/office/drawing/2014/main" id="{58B23219-9457-4882-A3DE-14CBA1EFEF23}"/>
              </a:ext>
            </a:extLst>
          </p:cNvPr>
          <p:cNvSpPr/>
          <p:nvPr/>
        </p:nvSpPr>
        <p:spPr>
          <a:xfrm>
            <a:off x="2654300" y="3376793"/>
            <a:ext cx="69627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es-AR" sz="1800" dirty="0">
                <a:solidFill>
                  <a:schemeClr val="accent2">
                    <a:lumMod val="50000"/>
                  </a:schemeClr>
                </a:solidFill>
                <a:latin typeface="+mj-lt"/>
                <a:cs typeface="Aparajita" panose="020B0604020202020204" pitchFamily="34" charset="0"/>
              </a:rPr>
              <a:t>Mercado relevante con buena relación beneficio / inversión</a:t>
            </a:r>
          </a:p>
        </p:txBody>
      </p:sp>
      <p:sp>
        <p:nvSpPr>
          <p:cNvPr id="19" name="39 Rectángulo">
            <a:extLst>
              <a:ext uri="{FF2B5EF4-FFF2-40B4-BE49-F238E27FC236}">
                <a16:creationId xmlns:a16="http://schemas.microsoft.com/office/drawing/2014/main" id="{9E6593C4-E957-44D5-B985-2DA070D2A994}"/>
              </a:ext>
            </a:extLst>
          </p:cNvPr>
          <p:cNvSpPr/>
          <p:nvPr/>
        </p:nvSpPr>
        <p:spPr>
          <a:xfrm>
            <a:off x="2667000" y="3892550"/>
            <a:ext cx="4665663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es-AR" sz="1800" dirty="0">
                <a:solidFill>
                  <a:schemeClr val="accent2">
                    <a:lumMod val="50000"/>
                  </a:schemeClr>
                </a:solidFill>
                <a:latin typeface="+mj-lt"/>
                <a:cs typeface="Aparajita" panose="020B0604020202020204" pitchFamily="34" charset="0"/>
              </a:rPr>
              <a:t>Valoración de productos innovadores </a:t>
            </a:r>
          </a:p>
        </p:txBody>
      </p:sp>
      <p:sp>
        <p:nvSpPr>
          <p:cNvPr id="20" name="40 Rectángulo">
            <a:extLst>
              <a:ext uri="{FF2B5EF4-FFF2-40B4-BE49-F238E27FC236}">
                <a16:creationId xmlns:a16="http://schemas.microsoft.com/office/drawing/2014/main" id="{7A14F64C-32E6-4378-AEDA-6B559636A7E6}"/>
              </a:ext>
            </a:extLst>
          </p:cNvPr>
          <p:cNvSpPr/>
          <p:nvPr/>
        </p:nvSpPr>
        <p:spPr>
          <a:xfrm>
            <a:off x="2667000" y="4508500"/>
            <a:ext cx="6362700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es-AR" sz="1800" dirty="0">
                <a:solidFill>
                  <a:schemeClr val="accent2">
                    <a:lumMod val="50000"/>
                  </a:schemeClr>
                </a:solidFill>
                <a:latin typeface="+mj-lt"/>
                <a:cs typeface="Aparajita" panose="020B0604020202020204" pitchFamily="34" charset="0"/>
              </a:rPr>
              <a:t>Reconocimiento de la Calidad del producto Argentino</a:t>
            </a:r>
          </a:p>
        </p:txBody>
      </p:sp>
      <p:sp>
        <p:nvSpPr>
          <p:cNvPr id="21" name="41 Rectángulo">
            <a:extLst>
              <a:ext uri="{FF2B5EF4-FFF2-40B4-BE49-F238E27FC236}">
                <a16:creationId xmlns:a16="http://schemas.microsoft.com/office/drawing/2014/main" id="{45B58A46-F2B5-470D-853E-1699376C4DCD}"/>
              </a:ext>
            </a:extLst>
          </p:cNvPr>
          <p:cNvSpPr/>
          <p:nvPr/>
        </p:nvSpPr>
        <p:spPr>
          <a:xfrm>
            <a:off x="2667000" y="5097463"/>
            <a:ext cx="8196263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es-AR" sz="1800" dirty="0">
                <a:solidFill>
                  <a:schemeClr val="accent2">
                    <a:lumMod val="50000"/>
                  </a:schemeClr>
                </a:solidFill>
                <a:latin typeface="+mj-lt"/>
                <a:cs typeface="Aparajita" panose="020B0604020202020204" pitchFamily="34" charset="0"/>
              </a:rPr>
              <a:t>Baja participación de la oferta Argentina, con demandas insatisfechas</a:t>
            </a:r>
          </a:p>
        </p:txBody>
      </p:sp>
      <p:sp>
        <p:nvSpPr>
          <p:cNvPr id="22" name="42 Rectángulo">
            <a:extLst>
              <a:ext uri="{FF2B5EF4-FFF2-40B4-BE49-F238E27FC236}">
                <a16:creationId xmlns:a16="http://schemas.microsoft.com/office/drawing/2014/main" id="{ACE5AA65-943C-460B-95C1-CE632898E076}"/>
              </a:ext>
            </a:extLst>
          </p:cNvPr>
          <p:cNvSpPr/>
          <p:nvPr/>
        </p:nvSpPr>
        <p:spPr>
          <a:xfrm>
            <a:off x="2667000" y="5621338"/>
            <a:ext cx="3935413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es-AR" sz="1800" dirty="0">
                <a:solidFill>
                  <a:schemeClr val="accent2">
                    <a:lumMod val="50000"/>
                  </a:schemeClr>
                </a:solidFill>
                <a:latin typeface="+mj-lt"/>
                <a:cs typeface="Aparajita" panose="020B0604020202020204" pitchFamily="34" charset="0"/>
              </a:rPr>
              <a:t>Baja competencia internacional</a:t>
            </a:r>
          </a:p>
        </p:txBody>
      </p:sp>
    </p:spTree>
    <p:extLst>
      <p:ext uri="{BB962C8B-B14F-4D97-AF65-F5344CB8AC3E}">
        <p14:creationId xmlns:p14="http://schemas.microsoft.com/office/powerpoint/2010/main" val="2139679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692806" y="7098074"/>
            <a:ext cx="6635093" cy="247504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600" b="0" spc="-40" dirty="0">
                <a:solidFill>
                  <a:srgbClr val="FFFFFF"/>
                </a:solidFill>
                <a:latin typeface="Clan-News"/>
                <a:cs typeface="Clan-News"/>
              </a:rPr>
              <a:t>Municipalidad </a:t>
            </a:r>
            <a:r>
              <a:rPr sz="1600" b="0" spc="-15" dirty="0">
                <a:solidFill>
                  <a:srgbClr val="FFFFFF"/>
                </a:solidFill>
                <a:latin typeface="Clan-News"/>
                <a:cs typeface="Clan-News"/>
              </a:rPr>
              <a:t>de San </a:t>
            </a:r>
            <a:r>
              <a:rPr sz="1600" b="0" spc="-30" dirty="0">
                <a:solidFill>
                  <a:srgbClr val="FFFFFF"/>
                </a:solidFill>
                <a:latin typeface="Clan-News"/>
                <a:cs typeface="Clan-News"/>
              </a:rPr>
              <a:t>Martín </a:t>
            </a:r>
            <a:r>
              <a:rPr sz="1600" b="0" dirty="0">
                <a:solidFill>
                  <a:srgbClr val="FFFFFF"/>
                </a:solidFill>
                <a:latin typeface="Clan-News"/>
                <a:cs typeface="Clan-News"/>
              </a:rPr>
              <a:t>| </a:t>
            </a:r>
            <a:r>
              <a:rPr sz="1600" spc="-10" dirty="0"/>
              <a:t>Producción </a:t>
            </a:r>
            <a:r>
              <a:rPr sz="1600" dirty="0"/>
              <a:t>y </a:t>
            </a:r>
            <a:r>
              <a:rPr sz="1600" spc="-5" dirty="0"/>
              <a:t>Desarrollo</a:t>
            </a:r>
            <a:r>
              <a:rPr sz="1600" spc="-140" dirty="0"/>
              <a:t> </a:t>
            </a:r>
            <a:r>
              <a:rPr sz="1600" spc="-5" dirty="0"/>
              <a:t>Económico</a:t>
            </a:r>
          </a:p>
        </p:txBody>
      </p:sp>
      <p:sp>
        <p:nvSpPr>
          <p:cNvPr id="7" name="17 CuadroTexto">
            <a:extLst>
              <a:ext uri="{FF2B5EF4-FFF2-40B4-BE49-F238E27FC236}">
                <a16:creationId xmlns:a16="http://schemas.microsoft.com/office/drawing/2014/main" id="{A23A58D7-BAE0-4BFB-A8B6-3E3F4880C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962" y="123825"/>
            <a:ext cx="4098925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s-AR"/>
            </a:defPPr>
            <a:lvl1pPr marL="12700">
              <a:lnSpc>
                <a:spcPct val="100000"/>
              </a:lnSpc>
              <a:defRPr sz="3200" b="1" i="0" spc="-5">
                <a:solidFill>
                  <a:srgbClr val="00AEEF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s-AR" altLang="es-AR" dirty="0"/>
              <a:t>Plataforma</a:t>
            </a:r>
          </a:p>
        </p:txBody>
      </p:sp>
      <p:sp>
        <p:nvSpPr>
          <p:cNvPr id="8" name="CuadroTexto 44">
            <a:extLst>
              <a:ext uri="{FF2B5EF4-FFF2-40B4-BE49-F238E27FC236}">
                <a16:creationId xmlns:a16="http://schemas.microsoft.com/office/drawing/2014/main" id="{510E6DAE-A7DF-432B-92E2-21DAA85EDA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1825" y="733425"/>
            <a:ext cx="4968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1pPr>
            <a:lvl2pPr marL="7429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2pPr>
            <a:lvl3pPr marL="11430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3pPr>
            <a:lvl4pPr marL="16002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4pPr>
            <a:lvl5pPr marL="20574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9pPr>
          </a:lstStyle>
          <a:p>
            <a:r>
              <a:rPr lang="es-AR" altLang="es-AR" sz="1800" dirty="0">
                <a:solidFill>
                  <a:srgbClr val="0070C0"/>
                </a:solidFill>
              </a:rPr>
              <a:t> 1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C680F61-23ED-4696-8458-7C62A76AF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0300" y="733425"/>
            <a:ext cx="4968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1pPr>
            <a:lvl2pPr marL="7429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2pPr>
            <a:lvl3pPr marL="11430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3pPr>
            <a:lvl4pPr marL="16002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4pPr>
            <a:lvl5pPr marL="20574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9pPr>
          </a:lstStyle>
          <a:p>
            <a:r>
              <a:rPr lang="es-AR" altLang="es-AR" sz="1800" dirty="0">
                <a:solidFill>
                  <a:srgbClr val="0070C0"/>
                </a:solidFill>
              </a:rPr>
              <a:t> 2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8FE0527-FB94-4667-9A6A-834BA1D451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7375" y="733425"/>
            <a:ext cx="4968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1pPr>
            <a:lvl2pPr marL="7429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2pPr>
            <a:lvl3pPr marL="11430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3pPr>
            <a:lvl4pPr marL="16002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4pPr>
            <a:lvl5pPr marL="20574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9pPr>
          </a:lstStyle>
          <a:p>
            <a:r>
              <a:rPr lang="es-AR" altLang="es-AR" sz="1800" dirty="0">
                <a:solidFill>
                  <a:srgbClr val="0070C0"/>
                </a:solidFill>
              </a:rPr>
              <a:t> 3</a:t>
            </a:r>
          </a:p>
        </p:txBody>
      </p:sp>
      <p:sp>
        <p:nvSpPr>
          <p:cNvPr id="11" name="Rectángulo 1">
            <a:extLst>
              <a:ext uri="{FF2B5EF4-FFF2-40B4-BE49-F238E27FC236}">
                <a16:creationId xmlns:a16="http://schemas.microsoft.com/office/drawing/2014/main" id="{018CF652-C2AB-419E-ACB3-B6CE3D1E6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475" y="1360487"/>
            <a:ext cx="31496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1pPr>
            <a:lvl2pPr marL="7429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2pPr>
            <a:lvl3pPr marL="11430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3pPr>
            <a:lvl4pPr marL="16002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4pPr>
            <a:lvl5pPr marL="20574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s-AR" altLang="es-AR" sz="1800" dirty="0">
                <a:solidFill>
                  <a:srgbClr val="0070C0"/>
                </a:solidFill>
              </a:rPr>
              <a:t>DIAGNOSTICO</a:t>
            </a:r>
          </a:p>
          <a:p>
            <a:pPr algn="ctr"/>
            <a:endParaRPr lang="es-AR" altLang="es-AR" sz="1800" dirty="0">
              <a:solidFill>
                <a:schemeClr val="tx1"/>
              </a:solidFill>
            </a:endParaRPr>
          </a:p>
          <a:p>
            <a:pPr algn="ctr"/>
            <a:r>
              <a:rPr lang="es-AR" altLang="es-AR" sz="1800" dirty="0">
                <a:solidFill>
                  <a:schemeClr val="tx1"/>
                </a:solidFill>
              </a:rPr>
              <a:t>Antes de invertir en viajes, analizamos previamente la competitividad del producto desde el mercado de destino. </a:t>
            </a:r>
          </a:p>
        </p:txBody>
      </p:sp>
      <p:grpSp>
        <p:nvGrpSpPr>
          <p:cNvPr id="12" name="Group 52">
            <a:extLst>
              <a:ext uri="{FF2B5EF4-FFF2-40B4-BE49-F238E27FC236}">
                <a16:creationId xmlns:a16="http://schemas.microsoft.com/office/drawing/2014/main" id="{6A7014E4-1B2C-4294-929C-40B5A0BE15CF}"/>
              </a:ext>
            </a:extLst>
          </p:cNvPr>
          <p:cNvGrpSpPr/>
          <p:nvPr/>
        </p:nvGrpSpPr>
        <p:grpSpPr>
          <a:xfrm>
            <a:off x="1706419" y="4044171"/>
            <a:ext cx="1152084" cy="1405843"/>
            <a:chOff x="2700338" y="8651875"/>
            <a:chExt cx="6545262" cy="6543675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13" name="Freeform 18">
              <a:extLst>
                <a:ext uri="{FF2B5EF4-FFF2-40B4-BE49-F238E27FC236}">
                  <a16:creationId xmlns:a16="http://schemas.microsoft.com/office/drawing/2014/main" id="{4C3E144E-EF7A-4604-8AEB-B46993F3E50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00338" y="10820400"/>
              <a:ext cx="4376737" cy="4375150"/>
            </a:xfrm>
            <a:custGeom>
              <a:avLst/>
              <a:gdLst>
                <a:gd name="T0" fmla="*/ 477 w 1376"/>
                <a:gd name="T1" fmla="*/ 1360 h 1376"/>
                <a:gd name="T2" fmla="*/ 312 w 1376"/>
                <a:gd name="T3" fmla="*/ 1212 h 1376"/>
                <a:gd name="T4" fmla="*/ 237 w 1376"/>
                <a:gd name="T5" fmla="*/ 1044 h 1376"/>
                <a:gd name="T6" fmla="*/ 64 w 1376"/>
                <a:gd name="T7" fmla="*/ 1013 h 1376"/>
                <a:gd name="T8" fmla="*/ 51 w 1376"/>
                <a:gd name="T9" fmla="*/ 793 h 1376"/>
                <a:gd name="T10" fmla="*/ 117 w 1376"/>
                <a:gd name="T11" fmla="*/ 621 h 1376"/>
                <a:gd name="T12" fmla="*/ 16 w 1376"/>
                <a:gd name="T13" fmla="*/ 476 h 1376"/>
                <a:gd name="T14" fmla="*/ 164 w 1376"/>
                <a:gd name="T15" fmla="*/ 312 h 1376"/>
                <a:gd name="T16" fmla="*/ 332 w 1376"/>
                <a:gd name="T17" fmla="*/ 237 h 1376"/>
                <a:gd name="T18" fmla="*/ 363 w 1376"/>
                <a:gd name="T19" fmla="*/ 63 h 1376"/>
                <a:gd name="T20" fmla="*/ 583 w 1376"/>
                <a:gd name="T21" fmla="*/ 51 h 1376"/>
                <a:gd name="T22" fmla="*/ 755 w 1376"/>
                <a:gd name="T23" fmla="*/ 116 h 1376"/>
                <a:gd name="T24" fmla="*/ 900 w 1376"/>
                <a:gd name="T25" fmla="*/ 16 h 1376"/>
                <a:gd name="T26" fmla="*/ 1064 w 1376"/>
                <a:gd name="T27" fmla="*/ 163 h 1376"/>
                <a:gd name="T28" fmla="*/ 1139 w 1376"/>
                <a:gd name="T29" fmla="*/ 331 h 1376"/>
                <a:gd name="T30" fmla="*/ 1313 w 1376"/>
                <a:gd name="T31" fmla="*/ 362 h 1376"/>
                <a:gd name="T32" fmla="*/ 1360 w 1376"/>
                <a:gd name="T33" fmla="*/ 476 h 1376"/>
                <a:gd name="T34" fmla="*/ 1260 w 1376"/>
                <a:gd name="T35" fmla="*/ 621 h 1376"/>
                <a:gd name="T36" fmla="*/ 1325 w 1376"/>
                <a:gd name="T37" fmla="*/ 793 h 1376"/>
                <a:gd name="T38" fmla="*/ 1313 w 1376"/>
                <a:gd name="T39" fmla="*/ 1013 h 1376"/>
                <a:gd name="T40" fmla="*/ 1139 w 1376"/>
                <a:gd name="T41" fmla="*/ 1044 h 1376"/>
                <a:gd name="T42" fmla="*/ 1064 w 1376"/>
                <a:gd name="T43" fmla="*/ 1212 h 1376"/>
                <a:gd name="T44" fmla="*/ 900 w 1376"/>
                <a:gd name="T45" fmla="*/ 1360 h 1376"/>
                <a:gd name="T46" fmla="*/ 755 w 1376"/>
                <a:gd name="T47" fmla="*/ 1259 h 1376"/>
                <a:gd name="T48" fmla="*/ 583 w 1376"/>
                <a:gd name="T49" fmla="*/ 1325 h 1376"/>
                <a:gd name="T50" fmla="*/ 403 w 1376"/>
                <a:gd name="T51" fmla="*/ 1230 h 1376"/>
                <a:gd name="T52" fmla="*/ 544 w 1376"/>
                <a:gd name="T53" fmla="*/ 1210 h 1376"/>
                <a:gd name="T54" fmla="*/ 748 w 1376"/>
                <a:gd name="T55" fmla="*/ 1167 h 1376"/>
                <a:gd name="T56" fmla="*/ 870 w 1376"/>
                <a:gd name="T57" fmla="*/ 1273 h 1376"/>
                <a:gd name="T58" fmla="*/ 956 w 1376"/>
                <a:gd name="T59" fmla="*/ 1159 h 1376"/>
                <a:gd name="T60" fmla="*/ 1070 w 1376"/>
                <a:gd name="T61" fmla="*/ 985 h 1376"/>
                <a:gd name="T62" fmla="*/ 1230 w 1376"/>
                <a:gd name="T63" fmla="*/ 973 h 1376"/>
                <a:gd name="T64" fmla="*/ 1211 w 1376"/>
                <a:gd name="T65" fmla="*/ 832 h 1376"/>
                <a:gd name="T66" fmla="*/ 1168 w 1376"/>
                <a:gd name="T67" fmla="*/ 628 h 1376"/>
                <a:gd name="T68" fmla="*/ 1274 w 1376"/>
                <a:gd name="T69" fmla="*/ 506 h 1376"/>
                <a:gd name="T70" fmla="*/ 1160 w 1376"/>
                <a:gd name="T71" fmla="*/ 420 h 1376"/>
                <a:gd name="T72" fmla="*/ 986 w 1376"/>
                <a:gd name="T73" fmla="*/ 306 h 1376"/>
                <a:gd name="T74" fmla="*/ 974 w 1376"/>
                <a:gd name="T75" fmla="*/ 146 h 1376"/>
                <a:gd name="T76" fmla="*/ 833 w 1376"/>
                <a:gd name="T77" fmla="*/ 165 h 1376"/>
                <a:gd name="T78" fmla="*/ 629 w 1376"/>
                <a:gd name="T79" fmla="*/ 208 h 1376"/>
                <a:gd name="T80" fmla="*/ 507 w 1376"/>
                <a:gd name="T81" fmla="*/ 102 h 1376"/>
                <a:gd name="T82" fmla="*/ 421 w 1376"/>
                <a:gd name="T83" fmla="*/ 216 h 1376"/>
                <a:gd name="T84" fmla="*/ 307 w 1376"/>
                <a:gd name="T85" fmla="*/ 390 h 1376"/>
                <a:gd name="T86" fmla="*/ 146 w 1376"/>
                <a:gd name="T87" fmla="*/ 402 h 1376"/>
                <a:gd name="T88" fmla="*/ 166 w 1376"/>
                <a:gd name="T89" fmla="*/ 543 h 1376"/>
                <a:gd name="T90" fmla="*/ 209 w 1376"/>
                <a:gd name="T91" fmla="*/ 747 h 1376"/>
                <a:gd name="T92" fmla="*/ 103 w 1376"/>
                <a:gd name="T93" fmla="*/ 869 h 1376"/>
                <a:gd name="T94" fmla="*/ 217 w 1376"/>
                <a:gd name="T95" fmla="*/ 955 h 1376"/>
                <a:gd name="T96" fmla="*/ 391 w 1376"/>
                <a:gd name="T97" fmla="*/ 1069 h 1376"/>
                <a:gd name="T98" fmla="*/ 403 w 1376"/>
                <a:gd name="T99" fmla="*/ 1230 h 1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376" h="1376">
                  <a:moveTo>
                    <a:pt x="509" y="1366"/>
                  </a:moveTo>
                  <a:cubicBezTo>
                    <a:pt x="498" y="1366"/>
                    <a:pt x="487" y="1364"/>
                    <a:pt x="477" y="1360"/>
                  </a:cubicBezTo>
                  <a:cubicBezTo>
                    <a:pt x="363" y="1312"/>
                    <a:pt x="363" y="1312"/>
                    <a:pt x="363" y="1312"/>
                  </a:cubicBezTo>
                  <a:cubicBezTo>
                    <a:pt x="324" y="1296"/>
                    <a:pt x="302" y="1253"/>
                    <a:pt x="312" y="1212"/>
                  </a:cubicBezTo>
                  <a:cubicBezTo>
                    <a:pt x="319" y="1188"/>
                    <a:pt x="325" y="1163"/>
                    <a:pt x="332" y="1139"/>
                  </a:cubicBezTo>
                  <a:cubicBezTo>
                    <a:pt x="297" y="1111"/>
                    <a:pt x="265" y="1079"/>
                    <a:pt x="237" y="1044"/>
                  </a:cubicBezTo>
                  <a:cubicBezTo>
                    <a:pt x="213" y="1051"/>
                    <a:pt x="188" y="1057"/>
                    <a:pt x="164" y="1064"/>
                  </a:cubicBezTo>
                  <a:cubicBezTo>
                    <a:pt x="123" y="1074"/>
                    <a:pt x="80" y="1052"/>
                    <a:pt x="64" y="1013"/>
                  </a:cubicBezTo>
                  <a:cubicBezTo>
                    <a:pt x="16" y="899"/>
                    <a:pt x="16" y="899"/>
                    <a:pt x="16" y="899"/>
                  </a:cubicBezTo>
                  <a:cubicBezTo>
                    <a:pt x="0" y="860"/>
                    <a:pt x="15" y="815"/>
                    <a:pt x="51" y="793"/>
                  </a:cubicBezTo>
                  <a:cubicBezTo>
                    <a:pt x="73" y="780"/>
                    <a:pt x="95" y="767"/>
                    <a:pt x="117" y="754"/>
                  </a:cubicBezTo>
                  <a:cubicBezTo>
                    <a:pt x="112" y="710"/>
                    <a:pt x="112" y="665"/>
                    <a:pt x="117" y="621"/>
                  </a:cubicBezTo>
                  <a:cubicBezTo>
                    <a:pt x="95" y="608"/>
                    <a:pt x="73" y="595"/>
                    <a:pt x="51" y="582"/>
                  </a:cubicBezTo>
                  <a:cubicBezTo>
                    <a:pt x="15" y="561"/>
                    <a:pt x="0" y="515"/>
                    <a:pt x="16" y="476"/>
                  </a:cubicBezTo>
                  <a:cubicBezTo>
                    <a:pt x="64" y="362"/>
                    <a:pt x="64" y="362"/>
                    <a:pt x="64" y="362"/>
                  </a:cubicBezTo>
                  <a:cubicBezTo>
                    <a:pt x="80" y="323"/>
                    <a:pt x="123" y="301"/>
                    <a:pt x="164" y="312"/>
                  </a:cubicBezTo>
                  <a:cubicBezTo>
                    <a:pt x="188" y="318"/>
                    <a:pt x="213" y="324"/>
                    <a:pt x="237" y="331"/>
                  </a:cubicBezTo>
                  <a:cubicBezTo>
                    <a:pt x="265" y="296"/>
                    <a:pt x="297" y="264"/>
                    <a:pt x="332" y="237"/>
                  </a:cubicBezTo>
                  <a:cubicBezTo>
                    <a:pt x="325" y="212"/>
                    <a:pt x="319" y="187"/>
                    <a:pt x="312" y="163"/>
                  </a:cubicBezTo>
                  <a:cubicBezTo>
                    <a:pt x="302" y="122"/>
                    <a:pt x="324" y="79"/>
                    <a:pt x="363" y="63"/>
                  </a:cubicBezTo>
                  <a:cubicBezTo>
                    <a:pt x="477" y="16"/>
                    <a:pt x="477" y="16"/>
                    <a:pt x="477" y="16"/>
                  </a:cubicBezTo>
                  <a:cubicBezTo>
                    <a:pt x="516" y="0"/>
                    <a:pt x="561" y="15"/>
                    <a:pt x="583" y="51"/>
                  </a:cubicBezTo>
                  <a:cubicBezTo>
                    <a:pt x="596" y="72"/>
                    <a:pt x="609" y="94"/>
                    <a:pt x="622" y="116"/>
                  </a:cubicBezTo>
                  <a:cubicBezTo>
                    <a:pt x="666" y="111"/>
                    <a:pt x="711" y="111"/>
                    <a:pt x="755" y="116"/>
                  </a:cubicBezTo>
                  <a:cubicBezTo>
                    <a:pt x="768" y="94"/>
                    <a:pt x="781" y="72"/>
                    <a:pt x="794" y="51"/>
                  </a:cubicBezTo>
                  <a:cubicBezTo>
                    <a:pt x="815" y="15"/>
                    <a:pt x="861" y="0"/>
                    <a:pt x="900" y="16"/>
                  </a:cubicBezTo>
                  <a:cubicBezTo>
                    <a:pt x="1014" y="63"/>
                    <a:pt x="1014" y="63"/>
                    <a:pt x="1014" y="63"/>
                  </a:cubicBezTo>
                  <a:cubicBezTo>
                    <a:pt x="1053" y="79"/>
                    <a:pt x="1075" y="122"/>
                    <a:pt x="1064" y="163"/>
                  </a:cubicBezTo>
                  <a:cubicBezTo>
                    <a:pt x="1058" y="187"/>
                    <a:pt x="1052" y="212"/>
                    <a:pt x="1045" y="237"/>
                  </a:cubicBezTo>
                  <a:cubicBezTo>
                    <a:pt x="1080" y="264"/>
                    <a:pt x="1112" y="296"/>
                    <a:pt x="1139" y="331"/>
                  </a:cubicBezTo>
                  <a:cubicBezTo>
                    <a:pt x="1164" y="324"/>
                    <a:pt x="1189" y="318"/>
                    <a:pt x="1213" y="312"/>
                  </a:cubicBezTo>
                  <a:cubicBezTo>
                    <a:pt x="1254" y="301"/>
                    <a:pt x="1297" y="323"/>
                    <a:pt x="1313" y="362"/>
                  </a:cubicBezTo>
                  <a:cubicBezTo>
                    <a:pt x="1360" y="476"/>
                    <a:pt x="1360" y="476"/>
                    <a:pt x="1360" y="476"/>
                  </a:cubicBezTo>
                  <a:cubicBezTo>
                    <a:pt x="1360" y="476"/>
                    <a:pt x="1360" y="476"/>
                    <a:pt x="1360" y="476"/>
                  </a:cubicBezTo>
                  <a:cubicBezTo>
                    <a:pt x="1376" y="515"/>
                    <a:pt x="1361" y="561"/>
                    <a:pt x="1325" y="582"/>
                  </a:cubicBezTo>
                  <a:cubicBezTo>
                    <a:pt x="1304" y="595"/>
                    <a:pt x="1282" y="608"/>
                    <a:pt x="1260" y="621"/>
                  </a:cubicBezTo>
                  <a:cubicBezTo>
                    <a:pt x="1265" y="665"/>
                    <a:pt x="1265" y="710"/>
                    <a:pt x="1260" y="754"/>
                  </a:cubicBezTo>
                  <a:cubicBezTo>
                    <a:pt x="1282" y="767"/>
                    <a:pt x="1304" y="780"/>
                    <a:pt x="1325" y="793"/>
                  </a:cubicBezTo>
                  <a:cubicBezTo>
                    <a:pt x="1361" y="815"/>
                    <a:pt x="1376" y="860"/>
                    <a:pt x="1360" y="899"/>
                  </a:cubicBezTo>
                  <a:cubicBezTo>
                    <a:pt x="1313" y="1013"/>
                    <a:pt x="1313" y="1013"/>
                    <a:pt x="1313" y="1013"/>
                  </a:cubicBezTo>
                  <a:cubicBezTo>
                    <a:pt x="1297" y="1052"/>
                    <a:pt x="1254" y="1074"/>
                    <a:pt x="1213" y="1064"/>
                  </a:cubicBezTo>
                  <a:cubicBezTo>
                    <a:pt x="1189" y="1057"/>
                    <a:pt x="1164" y="1051"/>
                    <a:pt x="1139" y="1044"/>
                  </a:cubicBezTo>
                  <a:cubicBezTo>
                    <a:pt x="1112" y="1079"/>
                    <a:pt x="1080" y="1111"/>
                    <a:pt x="1045" y="1139"/>
                  </a:cubicBezTo>
                  <a:cubicBezTo>
                    <a:pt x="1052" y="1164"/>
                    <a:pt x="1058" y="1188"/>
                    <a:pt x="1064" y="1212"/>
                  </a:cubicBezTo>
                  <a:cubicBezTo>
                    <a:pt x="1075" y="1253"/>
                    <a:pt x="1053" y="1296"/>
                    <a:pt x="1014" y="1312"/>
                  </a:cubicBezTo>
                  <a:cubicBezTo>
                    <a:pt x="900" y="1360"/>
                    <a:pt x="900" y="1360"/>
                    <a:pt x="900" y="1360"/>
                  </a:cubicBezTo>
                  <a:cubicBezTo>
                    <a:pt x="861" y="1376"/>
                    <a:pt x="815" y="1361"/>
                    <a:pt x="794" y="1325"/>
                  </a:cubicBezTo>
                  <a:cubicBezTo>
                    <a:pt x="781" y="1303"/>
                    <a:pt x="768" y="1281"/>
                    <a:pt x="755" y="1259"/>
                  </a:cubicBezTo>
                  <a:cubicBezTo>
                    <a:pt x="711" y="1264"/>
                    <a:pt x="666" y="1264"/>
                    <a:pt x="622" y="1259"/>
                  </a:cubicBezTo>
                  <a:cubicBezTo>
                    <a:pt x="609" y="1281"/>
                    <a:pt x="596" y="1303"/>
                    <a:pt x="583" y="1325"/>
                  </a:cubicBezTo>
                  <a:cubicBezTo>
                    <a:pt x="567" y="1351"/>
                    <a:pt x="539" y="1366"/>
                    <a:pt x="509" y="1366"/>
                  </a:cubicBezTo>
                  <a:close/>
                  <a:moveTo>
                    <a:pt x="403" y="1230"/>
                  </a:moveTo>
                  <a:cubicBezTo>
                    <a:pt x="507" y="1273"/>
                    <a:pt x="507" y="1273"/>
                    <a:pt x="507" y="1273"/>
                  </a:cubicBezTo>
                  <a:cubicBezTo>
                    <a:pt x="519" y="1252"/>
                    <a:pt x="532" y="1231"/>
                    <a:pt x="544" y="1210"/>
                  </a:cubicBezTo>
                  <a:cubicBezTo>
                    <a:pt x="562" y="1180"/>
                    <a:pt x="595" y="1163"/>
                    <a:pt x="629" y="1167"/>
                  </a:cubicBezTo>
                  <a:cubicBezTo>
                    <a:pt x="669" y="1172"/>
                    <a:pt x="708" y="1172"/>
                    <a:pt x="748" y="1167"/>
                  </a:cubicBezTo>
                  <a:cubicBezTo>
                    <a:pt x="782" y="1163"/>
                    <a:pt x="815" y="1180"/>
                    <a:pt x="833" y="1210"/>
                  </a:cubicBezTo>
                  <a:cubicBezTo>
                    <a:pt x="845" y="1231"/>
                    <a:pt x="857" y="1252"/>
                    <a:pt x="870" y="1273"/>
                  </a:cubicBezTo>
                  <a:cubicBezTo>
                    <a:pt x="974" y="1230"/>
                    <a:pt x="974" y="1230"/>
                    <a:pt x="974" y="1230"/>
                  </a:cubicBezTo>
                  <a:cubicBezTo>
                    <a:pt x="968" y="1206"/>
                    <a:pt x="962" y="1183"/>
                    <a:pt x="956" y="1159"/>
                  </a:cubicBezTo>
                  <a:cubicBezTo>
                    <a:pt x="947" y="1125"/>
                    <a:pt x="958" y="1090"/>
                    <a:pt x="986" y="1069"/>
                  </a:cubicBezTo>
                  <a:cubicBezTo>
                    <a:pt x="1017" y="1044"/>
                    <a:pt x="1045" y="1016"/>
                    <a:pt x="1070" y="985"/>
                  </a:cubicBezTo>
                  <a:cubicBezTo>
                    <a:pt x="1091" y="958"/>
                    <a:pt x="1126" y="946"/>
                    <a:pt x="1160" y="955"/>
                  </a:cubicBezTo>
                  <a:cubicBezTo>
                    <a:pt x="1183" y="961"/>
                    <a:pt x="1207" y="967"/>
                    <a:pt x="1230" y="973"/>
                  </a:cubicBezTo>
                  <a:cubicBezTo>
                    <a:pt x="1274" y="869"/>
                    <a:pt x="1274" y="869"/>
                    <a:pt x="1274" y="869"/>
                  </a:cubicBezTo>
                  <a:cubicBezTo>
                    <a:pt x="1253" y="856"/>
                    <a:pt x="1232" y="844"/>
                    <a:pt x="1211" y="832"/>
                  </a:cubicBezTo>
                  <a:cubicBezTo>
                    <a:pt x="1181" y="814"/>
                    <a:pt x="1164" y="781"/>
                    <a:pt x="1168" y="747"/>
                  </a:cubicBezTo>
                  <a:cubicBezTo>
                    <a:pt x="1173" y="707"/>
                    <a:pt x="1173" y="668"/>
                    <a:pt x="1168" y="628"/>
                  </a:cubicBezTo>
                  <a:cubicBezTo>
                    <a:pt x="1164" y="594"/>
                    <a:pt x="1181" y="561"/>
                    <a:pt x="1211" y="543"/>
                  </a:cubicBezTo>
                  <a:cubicBezTo>
                    <a:pt x="1232" y="531"/>
                    <a:pt x="1253" y="519"/>
                    <a:pt x="1274" y="506"/>
                  </a:cubicBezTo>
                  <a:cubicBezTo>
                    <a:pt x="1230" y="402"/>
                    <a:pt x="1230" y="402"/>
                    <a:pt x="1230" y="402"/>
                  </a:cubicBezTo>
                  <a:cubicBezTo>
                    <a:pt x="1207" y="408"/>
                    <a:pt x="1183" y="414"/>
                    <a:pt x="1160" y="420"/>
                  </a:cubicBezTo>
                  <a:cubicBezTo>
                    <a:pt x="1126" y="429"/>
                    <a:pt x="1091" y="418"/>
                    <a:pt x="1070" y="390"/>
                  </a:cubicBezTo>
                  <a:cubicBezTo>
                    <a:pt x="1045" y="359"/>
                    <a:pt x="1017" y="331"/>
                    <a:pt x="986" y="306"/>
                  </a:cubicBezTo>
                  <a:cubicBezTo>
                    <a:pt x="958" y="285"/>
                    <a:pt x="947" y="250"/>
                    <a:pt x="956" y="216"/>
                  </a:cubicBezTo>
                  <a:cubicBezTo>
                    <a:pt x="962" y="193"/>
                    <a:pt x="968" y="169"/>
                    <a:pt x="974" y="146"/>
                  </a:cubicBezTo>
                  <a:cubicBezTo>
                    <a:pt x="870" y="102"/>
                    <a:pt x="870" y="102"/>
                    <a:pt x="870" y="102"/>
                  </a:cubicBezTo>
                  <a:cubicBezTo>
                    <a:pt x="857" y="123"/>
                    <a:pt x="845" y="144"/>
                    <a:pt x="833" y="165"/>
                  </a:cubicBezTo>
                  <a:cubicBezTo>
                    <a:pt x="815" y="195"/>
                    <a:pt x="782" y="212"/>
                    <a:pt x="748" y="208"/>
                  </a:cubicBezTo>
                  <a:cubicBezTo>
                    <a:pt x="708" y="203"/>
                    <a:pt x="668" y="203"/>
                    <a:pt x="629" y="208"/>
                  </a:cubicBezTo>
                  <a:cubicBezTo>
                    <a:pt x="595" y="212"/>
                    <a:pt x="561" y="195"/>
                    <a:pt x="544" y="165"/>
                  </a:cubicBezTo>
                  <a:cubicBezTo>
                    <a:pt x="532" y="144"/>
                    <a:pt x="519" y="123"/>
                    <a:pt x="507" y="102"/>
                  </a:cubicBezTo>
                  <a:cubicBezTo>
                    <a:pt x="403" y="146"/>
                    <a:pt x="403" y="146"/>
                    <a:pt x="403" y="146"/>
                  </a:cubicBezTo>
                  <a:cubicBezTo>
                    <a:pt x="409" y="169"/>
                    <a:pt x="415" y="193"/>
                    <a:pt x="421" y="216"/>
                  </a:cubicBezTo>
                  <a:cubicBezTo>
                    <a:pt x="430" y="250"/>
                    <a:pt x="418" y="285"/>
                    <a:pt x="391" y="306"/>
                  </a:cubicBezTo>
                  <a:cubicBezTo>
                    <a:pt x="360" y="331"/>
                    <a:pt x="332" y="359"/>
                    <a:pt x="307" y="390"/>
                  </a:cubicBezTo>
                  <a:cubicBezTo>
                    <a:pt x="286" y="418"/>
                    <a:pt x="251" y="429"/>
                    <a:pt x="217" y="420"/>
                  </a:cubicBezTo>
                  <a:cubicBezTo>
                    <a:pt x="193" y="414"/>
                    <a:pt x="170" y="408"/>
                    <a:pt x="146" y="402"/>
                  </a:cubicBezTo>
                  <a:cubicBezTo>
                    <a:pt x="103" y="506"/>
                    <a:pt x="103" y="506"/>
                    <a:pt x="103" y="506"/>
                  </a:cubicBezTo>
                  <a:cubicBezTo>
                    <a:pt x="124" y="519"/>
                    <a:pt x="145" y="531"/>
                    <a:pt x="166" y="543"/>
                  </a:cubicBezTo>
                  <a:cubicBezTo>
                    <a:pt x="196" y="561"/>
                    <a:pt x="213" y="594"/>
                    <a:pt x="209" y="628"/>
                  </a:cubicBezTo>
                  <a:cubicBezTo>
                    <a:pt x="204" y="668"/>
                    <a:pt x="204" y="708"/>
                    <a:pt x="209" y="747"/>
                  </a:cubicBezTo>
                  <a:cubicBezTo>
                    <a:pt x="213" y="781"/>
                    <a:pt x="196" y="815"/>
                    <a:pt x="166" y="832"/>
                  </a:cubicBezTo>
                  <a:cubicBezTo>
                    <a:pt x="145" y="844"/>
                    <a:pt x="124" y="856"/>
                    <a:pt x="103" y="869"/>
                  </a:cubicBezTo>
                  <a:cubicBezTo>
                    <a:pt x="146" y="973"/>
                    <a:pt x="146" y="973"/>
                    <a:pt x="146" y="973"/>
                  </a:cubicBezTo>
                  <a:cubicBezTo>
                    <a:pt x="170" y="968"/>
                    <a:pt x="193" y="961"/>
                    <a:pt x="217" y="955"/>
                  </a:cubicBezTo>
                  <a:cubicBezTo>
                    <a:pt x="251" y="946"/>
                    <a:pt x="286" y="958"/>
                    <a:pt x="307" y="985"/>
                  </a:cubicBezTo>
                  <a:cubicBezTo>
                    <a:pt x="332" y="1016"/>
                    <a:pt x="360" y="1044"/>
                    <a:pt x="391" y="1069"/>
                  </a:cubicBezTo>
                  <a:cubicBezTo>
                    <a:pt x="418" y="1090"/>
                    <a:pt x="430" y="1125"/>
                    <a:pt x="421" y="1159"/>
                  </a:cubicBezTo>
                  <a:cubicBezTo>
                    <a:pt x="415" y="1183"/>
                    <a:pt x="409" y="1206"/>
                    <a:pt x="403" y="12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4" name="Freeform 19">
              <a:extLst>
                <a:ext uri="{FF2B5EF4-FFF2-40B4-BE49-F238E27FC236}">
                  <a16:creationId xmlns:a16="http://schemas.microsoft.com/office/drawing/2014/main" id="{1FE0D667-0DC1-4F86-B9C7-6319338DE86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62375" y="11879263"/>
              <a:ext cx="2255837" cy="2120900"/>
            </a:xfrm>
            <a:custGeom>
              <a:avLst/>
              <a:gdLst>
                <a:gd name="T0" fmla="*/ 354 w 709"/>
                <a:gd name="T1" fmla="*/ 667 h 667"/>
                <a:gd name="T2" fmla="*/ 235 w 709"/>
                <a:gd name="T3" fmla="*/ 643 h 667"/>
                <a:gd name="T4" fmla="*/ 66 w 709"/>
                <a:gd name="T5" fmla="*/ 474 h 667"/>
                <a:gd name="T6" fmla="*/ 235 w 709"/>
                <a:gd name="T7" fmla="*/ 66 h 667"/>
                <a:gd name="T8" fmla="*/ 643 w 709"/>
                <a:gd name="T9" fmla="*/ 235 h 667"/>
                <a:gd name="T10" fmla="*/ 643 w 709"/>
                <a:gd name="T11" fmla="*/ 235 h 667"/>
                <a:gd name="T12" fmla="*/ 474 w 709"/>
                <a:gd name="T13" fmla="*/ 643 h 667"/>
                <a:gd name="T14" fmla="*/ 354 w 709"/>
                <a:gd name="T15" fmla="*/ 667 h 667"/>
                <a:gd name="T16" fmla="*/ 354 w 709"/>
                <a:gd name="T17" fmla="*/ 134 h 667"/>
                <a:gd name="T18" fmla="*/ 270 w 709"/>
                <a:gd name="T19" fmla="*/ 151 h 667"/>
                <a:gd name="T20" fmla="*/ 150 w 709"/>
                <a:gd name="T21" fmla="*/ 439 h 667"/>
                <a:gd name="T22" fmla="*/ 270 w 709"/>
                <a:gd name="T23" fmla="*/ 559 h 667"/>
                <a:gd name="T24" fmla="*/ 439 w 709"/>
                <a:gd name="T25" fmla="*/ 559 h 667"/>
                <a:gd name="T26" fmla="*/ 558 w 709"/>
                <a:gd name="T27" fmla="*/ 270 h 667"/>
                <a:gd name="T28" fmla="*/ 354 w 709"/>
                <a:gd name="T29" fmla="*/ 134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09" h="667">
                  <a:moveTo>
                    <a:pt x="354" y="667"/>
                  </a:moveTo>
                  <a:cubicBezTo>
                    <a:pt x="314" y="667"/>
                    <a:pt x="273" y="659"/>
                    <a:pt x="235" y="643"/>
                  </a:cubicBezTo>
                  <a:cubicBezTo>
                    <a:pt x="158" y="611"/>
                    <a:pt x="98" y="551"/>
                    <a:pt x="66" y="474"/>
                  </a:cubicBezTo>
                  <a:cubicBezTo>
                    <a:pt x="0" y="315"/>
                    <a:pt x="76" y="132"/>
                    <a:pt x="235" y="66"/>
                  </a:cubicBezTo>
                  <a:cubicBezTo>
                    <a:pt x="394" y="0"/>
                    <a:pt x="577" y="76"/>
                    <a:pt x="643" y="235"/>
                  </a:cubicBezTo>
                  <a:cubicBezTo>
                    <a:pt x="643" y="235"/>
                    <a:pt x="643" y="235"/>
                    <a:pt x="643" y="235"/>
                  </a:cubicBezTo>
                  <a:cubicBezTo>
                    <a:pt x="709" y="394"/>
                    <a:pt x="633" y="577"/>
                    <a:pt x="474" y="643"/>
                  </a:cubicBezTo>
                  <a:cubicBezTo>
                    <a:pt x="435" y="659"/>
                    <a:pt x="395" y="667"/>
                    <a:pt x="354" y="667"/>
                  </a:cubicBezTo>
                  <a:close/>
                  <a:moveTo>
                    <a:pt x="354" y="134"/>
                  </a:moveTo>
                  <a:cubicBezTo>
                    <a:pt x="326" y="134"/>
                    <a:pt x="297" y="139"/>
                    <a:pt x="270" y="151"/>
                  </a:cubicBezTo>
                  <a:cubicBezTo>
                    <a:pt x="157" y="197"/>
                    <a:pt x="104" y="327"/>
                    <a:pt x="150" y="439"/>
                  </a:cubicBezTo>
                  <a:cubicBezTo>
                    <a:pt x="173" y="494"/>
                    <a:pt x="215" y="536"/>
                    <a:pt x="270" y="559"/>
                  </a:cubicBezTo>
                  <a:cubicBezTo>
                    <a:pt x="324" y="581"/>
                    <a:pt x="384" y="581"/>
                    <a:pt x="439" y="559"/>
                  </a:cubicBezTo>
                  <a:cubicBezTo>
                    <a:pt x="551" y="512"/>
                    <a:pt x="605" y="383"/>
                    <a:pt x="558" y="270"/>
                  </a:cubicBezTo>
                  <a:cubicBezTo>
                    <a:pt x="523" y="185"/>
                    <a:pt x="441" y="134"/>
                    <a:pt x="354" y="13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5" name="Freeform 20">
              <a:extLst>
                <a:ext uri="{FF2B5EF4-FFF2-40B4-BE49-F238E27FC236}">
                  <a16:creationId xmlns:a16="http://schemas.microsoft.com/office/drawing/2014/main" id="{D7C89F1B-C503-4D45-BA3E-45CF722F9EE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34075" y="8651875"/>
              <a:ext cx="3311525" cy="3309938"/>
            </a:xfrm>
            <a:custGeom>
              <a:avLst/>
              <a:gdLst>
                <a:gd name="T0" fmla="*/ 476 w 1041"/>
                <a:gd name="T1" fmla="*/ 1041 h 1041"/>
                <a:gd name="T2" fmla="*/ 397 w 1041"/>
                <a:gd name="T3" fmla="*/ 930 h 1041"/>
                <a:gd name="T4" fmla="*/ 279 w 1041"/>
                <a:gd name="T5" fmla="*/ 927 h 1041"/>
                <a:gd name="T6" fmla="*/ 121 w 1041"/>
                <a:gd name="T7" fmla="*/ 857 h 1041"/>
                <a:gd name="T8" fmla="*/ 143 w 1041"/>
                <a:gd name="T9" fmla="*/ 723 h 1041"/>
                <a:gd name="T10" fmla="*/ 62 w 1041"/>
                <a:gd name="T11" fmla="*/ 637 h 1041"/>
                <a:gd name="T12" fmla="*/ 0 w 1041"/>
                <a:gd name="T13" fmla="*/ 476 h 1041"/>
                <a:gd name="T14" fmla="*/ 111 w 1041"/>
                <a:gd name="T15" fmla="*/ 397 h 1041"/>
                <a:gd name="T16" fmla="*/ 114 w 1041"/>
                <a:gd name="T17" fmla="*/ 279 h 1041"/>
                <a:gd name="T18" fmla="*/ 184 w 1041"/>
                <a:gd name="T19" fmla="*/ 121 h 1041"/>
                <a:gd name="T20" fmla="*/ 318 w 1041"/>
                <a:gd name="T21" fmla="*/ 143 h 1041"/>
                <a:gd name="T22" fmla="*/ 404 w 1041"/>
                <a:gd name="T23" fmla="*/ 62 h 1041"/>
                <a:gd name="T24" fmla="*/ 565 w 1041"/>
                <a:gd name="T25" fmla="*/ 0 h 1041"/>
                <a:gd name="T26" fmla="*/ 644 w 1041"/>
                <a:gd name="T27" fmla="*/ 110 h 1041"/>
                <a:gd name="T28" fmla="*/ 762 w 1041"/>
                <a:gd name="T29" fmla="*/ 114 h 1041"/>
                <a:gd name="T30" fmla="*/ 920 w 1041"/>
                <a:gd name="T31" fmla="*/ 184 h 1041"/>
                <a:gd name="T32" fmla="*/ 898 w 1041"/>
                <a:gd name="T33" fmla="*/ 318 h 1041"/>
                <a:gd name="T34" fmla="*/ 979 w 1041"/>
                <a:gd name="T35" fmla="*/ 404 h 1041"/>
                <a:gd name="T36" fmla="*/ 1041 w 1041"/>
                <a:gd name="T37" fmla="*/ 565 h 1041"/>
                <a:gd name="T38" fmla="*/ 931 w 1041"/>
                <a:gd name="T39" fmla="*/ 644 h 1041"/>
                <a:gd name="T40" fmla="*/ 927 w 1041"/>
                <a:gd name="T41" fmla="*/ 762 h 1041"/>
                <a:gd name="T42" fmla="*/ 857 w 1041"/>
                <a:gd name="T43" fmla="*/ 920 h 1041"/>
                <a:gd name="T44" fmla="*/ 723 w 1041"/>
                <a:gd name="T45" fmla="*/ 898 h 1041"/>
                <a:gd name="T46" fmla="*/ 637 w 1041"/>
                <a:gd name="T47" fmla="*/ 979 h 1041"/>
                <a:gd name="T48" fmla="*/ 488 w 1041"/>
                <a:gd name="T49" fmla="*/ 954 h 1041"/>
                <a:gd name="T50" fmla="*/ 559 w 1041"/>
                <a:gd name="T51" fmla="*/ 910 h 1041"/>
                <a:gd name="T52" fmla="*/ 689 w 1041"/>
                <a:gd name="T53" fmla="*/ 817 h 1041"/>
                <a:gd name="T54" fmla="*/ 804 w 1041"/>
                <a:gd name="T55" fmla="*/ 849 h 1041"/>
                <a:gd name="T56" fmla="*/ 823 w 1041"/>
                <a:gd name="T57" fmla="*/ 769 h 1041"/>
                <a:gd name="T58" fmla="*/ 850 w 1041"/>
                <a:gd name="T59" fmla="*/ 611 h 1041"/>
                <a:gd name="T60" fmla="*/ 954 w 1041"/>
                <a:gd name="T61" fmla="*/ 553 h 1041"/>
                <a:gd name="T62" fmla="*/ 910 w 1041"/>
                <a:gd name="T63" fmla="*/ 482 h 1041"/>
                <a:gd name="T64" fmla="*/ 817 w 1041"/>
                <a:gd name="T65" fmla="*/ 352 h 1041"/>
                <a:gd name="T66" fmla="*/ 850 w 1041"/>
                <a:gd name="T67" fmla="*/ 237 h 1041"/>
                <a:gd name="T68" fmla="*/ 769 w 1041"/>
                <a:gd name="T69" fmla="*/ 218 h 1041"/>
                <a:gd name="T70" fmla="*/ 612 w 1041"/>
                <a:gd name="T71" fmla="*/ 191 h 1041"/>
                <a:gd name="T72" fmla="*/ 553 w 1041"/>
                <a:gd name="T73" fmla="*/ 87 h 1041"/>
                <a:gd name="T74" fmla="*/ 482 w 1041"/>
                <a:gd name="T75" fmla="*/ 131 h 1041"/>
                <a:gd name="T76" fmla="*/ 353 w 1041"/>
                <a:gd name="T77" fmla="*/ 224 h 1041"/>
                <a:gd name="T78" fmla="*/ 237 w 1041"/>
                <a:gd name="T79" fmla="*/ 191 h 1041"/>
                <a:gd name="T80" fmla="*/ 218 w 1041"/>
                <a:gd name="T81" fmla="*/ 272 h 1041"/>
                <a:gd name="T82" fmla="*/ 192 w 1041"/>
                <a:gd name="T83" fmla="*/ 429 h 1041"/>
                <a:gd name="T84" fmla="*/ 87 w 1041"/>
                <a:gd name="T85" fmla="*/ 488 h 1041"/>
                <a:gd name="T86" fmla="*/ 131 w 1041"/>
                <a:gd name="T87" fmla="*/ 559 h 1041"/>
                <a:gd name="T88" fmla="*/ 224 w 1041"/>
                <a:gd name="T89" fmla="*/ 688 h 1041"/>
                <a:gd name="T90" fmla="*/ 192 w 1041"/>
                <a:gd name="T91" fmla="*/ 804 h 1041"/>
                <a:gd name="T92" fmla="*/ 272 w 1041"/>
                <a:gd name="T93" fmla="*/ 823 h 1041"/>
                <a:gd name="T94" fmla="*/ 430 w 1041"/>
                <a:gd name="T95" fmla="*/ 849 h 1041"/>
                <a:gd name="T96" fmla="*/ 488 w 1041"/>
                <a:gd name="T97" fmla="*/ 954 h 10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41" h="1041">
                  <a:moveTo>
                    <a:pt x="565" y="1041"/>
                  </a:moveTo>
                  <a:cubicBezTo>
                    <a:pt x="476" y="1041"/>
                    <a:pt x="476" y="1041"/>
                    <a:pt x="476" y="1041"/>
                  </a:cubicBezTo>
                  <a:cubicBezTo>
                    <a:pt x="440" y="1041"/>
                    <a:pt x="409" y="1014"/>
                    <a:pt x="404" y="979"/>
                  </a:cubicBezTo>
                  <a:cubicBezTo>
                    <a:pt x="402" y="963"/>
                    <a:pt x="399" y="947"/>
                    <a:pt x="397" y="930"/>
                  </a:cubicBezTo>
                  <a:cubicBezTo>
                    <a:pt x="370" y="922"/>
                    <a:pt x="343" y="911"/>
                    <a:pt x="318" y="898"/>
                  </a:cubicBezTo>
                  <a:cubicBezTo>
                    <a:pt x="305" y="907"/>
                    <a:pt x="292" y="917"/>
                    <a:pt x="279" y="927"/>
                  </a:cubicBezTo>
                  <a:cubicBezTo>
                    <a:pt x="250" y="948"/>
                    <a:pt x="210" y="945"/>
                    <a:pt x="184" y="920"/>
                  </a:cubicBezTo>
                  <a:cubicBezTo>
                    <a:pt x="121" y="857"/>
                    <a:pt x="121" y="857"/>
                    <a:pt x="121" y="857"/>
                  </a:cubicBezTo>
                  <a:cubicBezTo>
                    <a:pt x="96" y="831"/>
                    <a:pt x="93" y="791"/>
                    <a:pt x="114" y="762"/>
                  </a:cubicBezTo>
                  <a:cubicBezTo>
                    <a:pt x="124" y="749"/>
                    <a:pt x="133" y="736"/>
                    <a:pt x="143" y="723"/>
                  </a:cubicBezTo>
                  <a:cubicBezTo>
                    <a:pt x="130" y="698"/>
                    <a:pt x="119" y="671"/>
                    <a:pt x="111" y="644"/>
                  </a:cubicBezTo>
                  <a:cubicBezTo>
                    <a:pt x="94" y="642"/>
                    <a:pt x="78" y="639"/>
                    <a:pt x="62" y="637"/>
                  </a:cubicBezTo>
                  <a:cubicBezTo>
                    <a:pt x="27" y="632"/>
                    <a:pt x="0" y="601"/>
                    <a:pt x="0" y="565"/>
                  </a:cubicBezTo>
                  <a:cubicBezTo>
                    <a:pt x="0" y="476"/>
                    <a:pt x="0" y="476"/>
                    <a:pt x="0" y="476"/>
                  </a:cubicBezTo>
                  <a:cubicBezTo>
                    <a:pt x="0" y="440"/>
                    <a:pt x="27" y="409"/>
                    <a:pt x="62" y="404"/>
                  </a:cubicBezTo>
                  <a:cubicBezTo>
                    <a:pt x="78" y="401"/>
                    <a:pt x="94" y="399"/>
                    <a:pt x="111" y="397"/>
                  </a:cubicBezTo>
                  <a:cubicBezTo>
                    <a:pt x="119" y="369"/>
                    <a:pt x="130" y="343"/>
                    <a:pt x="143" y="318"/>
                  </a:cubicBezTo>
                  <a:cubicBezTo>
                    <a:pt x="133" y="305"/>
                    <a:pt x="124" y="291"/>
                    <a:pt x="114" y="279"/>
                  </a:cubicBezTo>
                  <a:cubicBezTo>
                    <a:pt x="93" y="250"/>
                    <a:pt x="96" y="209"/>
                    <a:pt x="121" y="184"/>
                  </a:cubicBezTo>
                  <a:cubicBezTo>
                    <a:pt x="184" y="121"/>
                    <a:pt x="184" y="121"/>
                    <a:pt x="184" y="121"/>
                  </a:cubicBezTo>
                  <a:cubicBezTo>
                    <a:pt x="210" y="96"/>
                    <a:pt x="250" y="92"/>
                    <a:pt x="279" y="114"/>
                  </a:cubicBezTo>
                  <a:cubicBezTo>
                    <a:pt x="292" y="123"/>
                    <a:pt x="305" y="133"/>
                    <a:pt x="318" y="143"/>
                  </a:cubicBezTo>
                  <a:cubicBezTo>
                    <a:pt x="343" y="129"/>
                    <a:pt x="370" y="118"/>
                    <a:pt x="397" y="110"/>
                  </a:cubicBezTo>
                  <a:cubicBezTo>
                    <a:pt x="399" y="94"/>
                    <a:pt x="402" y="78"/>
                    <a:pt x="404" y="62"/>
                  </a:cubicBezTo>
                  <a:cubicBezTo>
                    <a:pt x="409" y="27"/>
                    <a:pt x="440" y="0"/>
                    <a:pt x="476" y="0"/>
                  </a:cubicBezTo>
                  <a:cubicBezTo>
                    <a:pt x="565" y="0"/>
                    <a:pt x="565" y="0"/>
                    <a:pt x="565" y="0"/>
                  </a:cubicBezTo>
                  <a:cubicBezTo>
                    <a:pt x="601" y="0"/>
                    <a:pt x="632" y="27"/>
                    <a:pt x="637" y="62"/>
                  </a:cubicBezTo>
                  <a:cubicBezTo>
                    <a:pt x="640" y="78"/>
                    <a:pt x="642" y="94"/>
                    <a:pt x="644" y="110"/>
                  </a:cubicBezTo>
                  <a:cubicBezTo>
                    <a:pt x="672" y="118"/>
                    <a:pt x="698" y="129"/>
                    <a:pt x="723" y="143"/>
                  </a:cubicBezTo>
                  <a:cubicBezTo>
                    <a:pt x="736" y="133"/>
                    <a:pt x="750" y="123"/>
                    <a:pt x="762" y="114"/>
                  </a:cubicBezTo>
                  <a:cubicBezTo>
                    <a:pt x="791" y="92"/>
                    <a:pt x="832" y="96"/>
                    <a:pt x="857" y="121"/>
                  </a:cubicBezTo>
                  <a:cubicBezTo>
                    <a:pt x="920" y="184"/>
                    <a:pt x="920" y="184"/>
                    <a:pt x="920" y="184"/>
                  </a:cubicBezTo>
                  <a:cubicBezTo>
                    <a:pt x="945" y="209"/>
                    <a:pt x="949" y="250"/>
                    <a:pt x="927" y="278"/>
                  </a:cubicBezTo>
                  <a:cubicBezTo>
                    <a:pt x="918" y="291"/>
                    <a:pt x="908" y="305"/>
                    <a:pt x="898" y="318"/>
                  </a:cubicBezTo>
                  <a:cubicBezTo>
                    <a:pt x="912" y="343"/>
                    <a:pt x="923" y="369"/>
                    <a:pt x="931" y="397"/>
                  </a:cubicBezTo>
                  <a:cubicBezTo>
                    <a:pt x="947" y="399"/>
                    <a:pt x="963" y="401"/>
                    <a:pt x="979" y="404"/>
                  </a:cubicBezTo>
                  <a:cubicBezTo>
                    <a:pt x="1014" y="409"/>
                    <a:pt x="1041" y="440"/>
                    <a:pt x="1041" y="476"/>
                  </a:cubicBezTo>
                  <a:cubicBezTo>
                    <a:pt x="1041" y="565"/>
                    <a:pt x="1041" y="565"/>
                    <a:pt x="1041" y="565"/>
                  </a:cubicBezTo>
                  <a:cubicBezTo>
                    <a:pt x="1041" y="601"/>
                    <a:pt x="1014" y="632"/>
                    <a:pt x="979" y="637"/>
                  </a:cubicBezTo>
                  <a:cubicBezTo>
                    <a:pt x="963" y="639"/>
                    <a:pt x="947" y="642"/>
                    <a:pt x="931" y="644"/>
                  </a:cubicBezTo>
                  <a:cubicBezTo>
                    <a:pt x="923" y="671"/>
                    <a:pt x="911" y="698"/>
                    <a:pt x="898" y="723"/>
                  </a:cubicBezTo>
                  <a:cubicBezTo>
                    <a:pt x="908" y="736"/>
                    <a:pt x="918" y="749"/>
                    <a:pt x="927" y="762"/>
                  </a:cubicBezTo>
                  <a:cubicBezTo>
                    <a:pt x="949" y="791"/>
                    <a:pt x="945" y="831"/>
                    <a:pt x="920" y="857"/>
                  </a:cubicBezTo>
                  <a:cubicBezTo>
                    <a:pt x="857" y="920"/>
                    <a:pt x="857" y="920"/>
                    <a:pt x="857" y="920"/>
                  </a:cubicBezTo>
                  <a:cubicBezTo>
                    <a:pt x="832" y="945"/>
                    <a:pt x="791" y="948"/>
                    <a:pt x="762" y="927"/>
                  </a:cubicBezTo>
                  <a:cubicBezTo>
                    <a:pt x="750" y="917"/>
                    <a:pt x="736" y="907"/>
                    <a:pt x="723" y="898"/>
                  </a:cubicBezTo>
                  <a:cubicBezTo>
                    <a:pt x="698" y="911"/>
                    <a:pt x="672" y="922"/>
                    <a:pt x="644" y="930"/>
                  </a:cubicBezTo>
                  <a:cubicBezTo>
                    <a:pt x="642" y="947"/>
                    <a:pt x="640" y="963"/>
                    <a:pt x="637" y="979"/>
                  </a:cubicBezTo>
                  <a:cubicBezTo>
                    <a:pt x="632" y="1014"/>
                    <a:pt x="601" y="1041"/>
                    <a:pt x="565" y="1041"/>
                  </a:cubicBezTo>
                  <a:close/>
                  <a:moveTo>
                    <a:pt x="488" y="954"/>
                  </a:moveTo>
                  <a:cubicBezTo>
                    <a:pt x="553" y="954"/>
                    <a:pt x="553" y="954"/>
                    <a:pt x="553" y="954"/>
                  </a:cubicBezTo>
                  <a:cubicBezTo>
                    <a:pt x="555" y="939"/>
                    <a:pt x="557" y="924"/>
                    <a:pt x="559" y="910"/>
                  </a:cubicBezTo>
                  <a:cubicBezTo>
                    <a:pt x="563" y="881"/>
                    <a:pt x="583" y="857"/>
                    <a:pt x="612" y="849"/>
                  </a:cubicBezTo>
                  <a:cubicBezTo>
                    <a:pt x="639" y="842"/>
                    <a:pt x="665" y="831"/>
                    <a:pt x="689" y="817"/>
                  </a:cubicBezTo>
                  <a:cubicBezTo>
                    <a:pt x="714" y="803"/>
                    <a:pt x="746" y="805"/>
                    <a:pt x="769" y="823"/>
                  </a:cubicBezTo>
                  <a:cubicBezTo>
                    <a:pt x="781" y="832"/>
                    <a:pt x="793" y="841"/>
                    <a:pt x="804" y="849"/>
                  </a:cubicBezTo>
                  <a:cubicBezTo>
                    <a:pt x="850" y="804"/>
                    <a:pt x="850" y="804"/>
                    <a:pt x="850" y="804"/>
                  </a:cubicBezTo>
                  <a:cubicBezTo>
                    <a:pt x="841" y="792"/>
                    <a:pt x="832" y="780"/>
                    <a:pt x="823" y="769"/>
                  </a:cubicBezTo>
                  <a:cubicBezTo>
                    <a:pt x="805" y="745"/>
                    <a:pt x="803" y="714"/>
                    <a:pt x="817" y="688"/>
                  </a:cubicBezTo>
                  <a:cubicBezTo>
                    <a:pt x="831" y="664"/>
                    <a:pt x="842" y="638"/>
                    <a:pt x="850" y="611"/>
                  </a:cubicBezTo>
                  <a:cubicBezTo>
                    <a:pt x="857" y="583"/>
                    <a:pt x="881" y="562"/>
                    <a:pt x="910" y="559"/>
                  </a:cubicBezTo>
                  <a:cubicBezTo>
                    <a:pt x="925" y="557"/>
                    <a:pt x="940" y="555"/>
                    <a:pt x="954" y="553"/>
                  </a:cubicBezTo>
                  <a:cubicBezTo>
                    <a:pt x="954" y="488"/>
                    <a:pt x="954" y="488"/>
                    <a:pt x="954" y="488"/>
                  </a:cubicBezTo>
                  <a:cubicBezTo>
                    <a:pt x="940" y="486"/>
                    <a:pt x="925" y="484"/>
                    <a:pt x="910" y="482"/>
                  </a:cubicBezTo>
                  <a:cubicBezTo>
                    <a:pt x="881" y="478"/>
                    <a:pt x="857" y="458"/>
                    <a:pt x="850" y="429"/>
                  </a:cubicBezTo>
                  <a:cubicBezTo>
                    <a:pt x="842" y="402"/>
                    <a:pt x="831" y="376"/>
                    <a:pt x="817" y="352"/>
                  </a:cubicBezTo>
                  <a:cubicBezTo>
                    <a:pt x="803" y="327"/>
                    <a:pt x="805" y="295"/>
                    <a:pt x="823" y="272"/>
                  </a:cubicBezTo>
                  <a:cubicBezTo>
                    <a:pt x="832" y="260"/>
                    <a:pt x="841" y="248"/>
                    <a:pt x="850" y="237"/>
                  </a:cubicBezTo>
                  <a:cubicBezTo>
                    <a:pt x="804" y="191"/>
                    <a:pt x="804" y="191"/>
                    <a:pt x="804" y="191"/>
                  </a:cubicBezTo>
                  <a:cubicBezTo>
                    <a:pt x="793" y="200"/>
                    <a:pt x="781" y="209"/>
                    <a:pt x="769" y="218"/>
                  </a:cubicBezTo>
                  <a:cubicBezTo>
                    <a:pt x="746" y="236"/>
                    <a:pt x="714" y="238"/>
                    <a:pt x="689" y="224"/>
                  </a:cubicBezTo>
                  <a:cubicBezTo>
                    <a:pt x="665" y="210"/>
                    <a:pt x="639" y="199"/>
                    <a:pt x="612" y="191"/>
                  </a:cubicBezTo>
                  <a:cubicBezTo>
                    <a:pt x="583" y="184"/>
                    <a:pt x="563" y="160"/>
                    <a:pt x="559" y="131"/>
                  </a:cubicBezTo>
                  <a:cubicBezTo>
                    <a:pt x="557" y="116"/>
                    <a:pt x="555" y="101"/>
                    <a:pt x="553" y="87"/>
                  </a:cubicBezTo>
                  <a:cubicBezTo>
                    <a:pt x="488" y="87"/>
                    <a:pt x="488" y="87"/>
                    <a:pt x="488" y="87"/>
                  </a:cubicBezTo>
                  <a:cubicBezTo>
                    <a:pt x="486" y="101"/>
                    <a:pt x="484" y="116"/>
                    <a:pt x="482" y="131"/>
                  </a:cubicBezTo>
                  <a:cubicBezTo>
                    <a:pt x="479" y="160"/>
                    <a:pt x="458" y="184"/>
                    <a:pt x="430" y="191"/>
                  </a:cubicBezTo>
                  <a:cubicBezTo>
                    <a:pt x="403" y="199"/>
                    <a:pt x="377" y="210"/>
                    <a:pt x="353" y="224"/>
                  </a:cubicBezTo>
                  <a:cubicBezTo>
                    <a:pt x="327" y="238"/>
                    <a:pt x="296" y="236"/>
                    <a:pt x="272" y="218"/>
                  </a:cubicBezTo>
                  <a:cubicBezTo>
                    <a:pt x="261" y="209"/>
                    <a:pt x="249" y="200"/>
                    <a:pt x="237" y="191"/>
                  </a:cubicBezTo>
                  <a:cubicBezTo>
                    <a:pt x="192" y="237"/>
                    <a:pt x="192" y="237"/>
                    <a:pt x="192" y="237"/>
                  </a:cubicBezTo>
                  <a:cubicBezTo>
                    <a:pt x="200" y="248"/>
                    <a:pt x="209" y="260"/>
                    <a:pt x="218" y="272"/>
                  </a:cubicBezTo>
                  <a:cubicBezTo>
                    <a:pt x="236" y="295"/>
                    <a:pt x="238" y="327"/>
                    <a:pt x="224" y="352"/>
                  </a:cubicBezTo>
                  <a:cubicBezTo>
                    <a:pt x="210" y="376"/>
                    <a:pt x="199" y="402"/>
                    <a:pt x="192" y="429"/>
                  </a:cubicBezTo>
                  <a:cubicBezTo>
                    <a:pt x="184" y="458"/>
                    <a:pt x="160" y="478"/>
                    <a:pt x="131" y="482"/>
                  </a:cubicBezTo>
                  <a:cubicBezTo>
                    <a:pt x="117" y="484"/>
                    <a:pt x="102" y="486"/>
                    <a:pt x="87" y="488"/>
                  </a:cubicBezTo>
                  <a:cubicBezTo>
                    <a:pt x="87" y="553"/>
                    <a:pt x="87" y="553"/>
                    <a:pt x="87" y="553"/>
                  </a:cubicBezTo>
                  <a:cubicBezTo>
                    <a:pt x="102" y="555"/>
                    <a:pt x="117" y="557"/>
                    <a:pt x="131" y="559"/>
                  </a:cubicBezTo>
                  <a:cubicBezTo>
                    <a:pt x="160" y="562"/>
                    <a:pt x="184" y="583"/>
                    <a:pt x="192" y="611"/>
                  </a:cubicBezTo>
                  <a:cubicBezTo>
                    <a:pt x="199" y="638"/>
                    <a:pt x="210" y="664"/>
                    <a:pt x="224" y="688"/>
                  </a:cubicBezTo>
                  <a:cubicBezTo>
                    <a:pt x="238" y="714"/>
                    <a:pt x="236" y="745"/>
                    <a:pt x="218" y="769"/>
                  </a:cubicBezTo>
                  <a:cubicBezTo>
                    <a:pt x="209" y="780"/>
                    <a:pt x="200" y="792"/>
                    <a:pt x="192" y="804"/>
                  </a:cubicBezTo>
                  <a:cubicBezTo>
                    <a:pt x="237" y="849"/>
                    <a:pt x="237" y="849"/>
                    <a:pt x="237" y="849"/>
                  </a:cubicBezTo>
                  <a:cubicBezTo>
                    <a:pt x="249" y="841"/>
                    <a:pt x="261" y="832"/>
                    <a:pt x="272" y="823"/>
                  </a:cubicBezTo>
                  <a:cubicBezTo>
                    <a:pt x="296" y="805"/>
                    <a:pt x="327" y="803"/>
                    <a:pt x="353" y="817"/>
                  </a:cubicBezTo>
                  <a:cubicBezTo>
                    <a:pt x="377" y="831"/>
                    <a:pt x="403" y="842"/>
                    <a:pt x="430" y="849"/>
                  </a:cubicBezTo>
                  <a:cubicBezTo>
                    <a:pt x="458" y="857"/>
                    <a:pt x="479" y="881"/>
                    <a:pt x="482" y="910"/>
                  </a:cubicBezTo>
                  <a:cubicBezTo>
                    <a:pt x="484" y="924"/>
                    <a:pt x="486" y="939"/>
                    <a:pt x="488" y="9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" name="Freeform 21">
              <a:extLst>
                <a:ext uri="{FF2B5EF4-FFF2-40B4-BE49-F238E27FC236}">
                  <a16:creationId xmlns:a16="http://schemas.microsoft.com/office/drawing/2014/main" id="{E6431460-6B4E-413A-BEED-DEAB9F5B38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000875" y="9717088"/>
              <a:ext cx="1179512" cy="1179513"/>
            </a:xfrm>
            <a:custGeom>
              <a:avLst/>
              <a:gdLst>
                <a:gd name="T0" fmla="*/ 186 w 371"/>
                <a:gd name="T1" fmla="*/ 371 h 371"/>
                <a:gd name="T2" fmla="*/ 0 w 371"/>
                <a:gd name="T3" fmla="*/ 185 h 371"/>
                <a:gd name="T4" fmla="*/ 186 w 371"/>
                <a:gd name="T5" fmla="*/ 0 h 371"/>
                <a:gd name="T6" fmla="*/ 371 w 371"/>
                <a:gd name="T7" fmla="*/ 185 h 371"/>
                <a:gd name="T8" fmla="*/ 186 w 371"/>
                <a:gd name="T9" fmla="*/ 371 h 371"/>
                <a:gd name="T10" fmla="*/ 186 w 371"/>
                <a:gd name="T11" fmla="*/ 82 h 371"/>
                <a:gd name="T12" fmla="*/ 83 w 371"/>
                <a:gd name="T13" fmla="*/ 185 h 371"/>
                <a:gd name="T14" fmla="*/ 186 w 371"/>
                <a:gd name="T15" fmla="*/ 288 h 371"/>
                <a:gd name="T16" fmla="*/ 289 w 371"/>
                <a:gd name="T17" fmla="*/ 185 h 371"/>
                <a:gd name="T18" fmla="*/ 186 w 371"/>
                <a:gd name="T19" fmla="*/ 82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1" h="371">
                  <a:moveTo>
                    <a:pt x="186" y="371"/>
                  </a:moveTo>
                  <a:cubicBezTo>
                    <a:pt x="83" y="371"/>
                    <a:pt x="0" y="288"/>
                    <a:pt x="0" y="185"/>
                  </a:cubicBezTo>
                  <a:cubicBezTo>
                    <a:pt x="0" y="83"/>
                    <a:pt x="83" y="0"/>
                    <a:pt x="186" y="0"/>
                  </a:cubicBezTo>
                  <a:cubicBezTo>
                    <a:pt x="288" y="0"/>
                    <a:pt x="371" y="83"/>
                    <a:pt x="371" y="185"/>
                  </a:cubicBezTo>
                  <a:cubicBezTo>
                    <a:pt x="371" y="288"/>
                    <a:pt x="288" y="371"/>
                    <a:pt x="186" y="371"/>
                  </a:cubicBezTo>
                  <a:close/>
                  <a:moveTo>
                    <a:pt x="186" y="82"/>
                  </a:moveTo>
                  <a:cubicBezTo>
                    <a:pt x="129" y="82"/>
                    <a:pt x="83" y="128"/>
                    <a:pt x="83" y="185"/>
                  </a:cubicBezTo>
                  <a:cubicBezTo>
                    <a:pt x="83" y="242"/>
                    <a:pt x="129" y="288"/>
                    <a:pt x="186" y="288"/>
                  </a:cubicBezTo>
                  <a:cubicBezTo>
                    <a:pt x="243" y="288"/>
                    <a:pt x="289" y="242"/>
                    <a:pt x="289" y="185"/>
                  </a:cubicBezTo>
                  <a:cubicBezTo>
                    <a:pt x="289" y="128"/>
                    <a:pt x="243" y="82"/>
                    <a:pt x="186" y="8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7" name="Rectángulo 16">
            <a:extLst>
              <a:ext uri="{FF2B5EF4-FFF2-40B4-BE49-F238E27FC236}">
                <a16:creationId xmlns:a16="http://schemas.microsoft.com/office/drawing/2014/main" id="{A533E11A-5494-4F3E-97FE-EA46EC9D0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4600" y="1360487"/>
            <a:ext cx="3151188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1pPr>
            <a:lvl2pPr marL="7429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2pPr>
            <a:lvl3pPr marL="11430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3pPr>
            <a:lvl4pPr marL="16002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4pPr>
            <a:lvl5pPr marL="20574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s-AR" altLang="es-AR" sz="1800" dirty="0">
                <a:solidFill>
                  <a:srgbClr val="0070C0"/>
                </a:solidFill>
              </a:rPr>
              <a:t>PLAN DE TRABAJO</a:t>
            </a:r>
          </a:p>
          <a:p>
            <a:pPr algn="ctr"/>
            <a:endParaRPr lang="es-AR" altLang="es-AR" sz="1800" dirty="0">
              <a:solidFill>
                <a:schemeClr val="tx1"/>
              </a:solidFill>
            </a:endParaRPr>
          </a:p>
          <a:p>
            <a:pPr algn="ctr"/>
            <a:r>
              <a:rPr lang="es-AR" altLang="es-AR" sz="1800" dirty="0">
                <a:solidFill>
                  <a:schemeClr val="tx1"/>
                </a:solidFill>
              </a:rPr>
              <a:t>Definimos en que canales es posible vender, relevamos potenciales compradores y definimos un Plan de acción conjunto</a:t>
            </a:r>
            <a:endParaRPr lang="es-AR" altLang="es-AR" sz="1800" dirty="0"/>
          </a:p>
        </p:txBody>
      </p:sp>
      <p:grpSp>
        <p:nvGrpSpPr>
          <p:cNvPr id="18" name="Group 89">
            <a:extLst>
              <a:ext uri="{FF2B5EF4-FFF2-40B4-BE49-F238E27FC236}">
                <a16:creationId xmlns:a16="http://schemas.microsoft.com/office/drawing/2014/main" id="{85862620-5F95-4C39-AAD7-EA04C801F063}"/>
              </a:ext>
            </a:extLst>
          </p:cNvPr>
          <p:cNvGrpSpPr/>
          <p:nvPr/>
        </p:nvGrpSpPr>
        <p:grpSpPr>
          <a:xfrm>
            <a:off x="4802763" y="4223223"/>
            <a:ext cx="1003225" cy="1226791"/>
            <a:chOff x="5995988" y="2712903"/>
            <a:chExt cx="2457450" cy="2587625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DD49335C-656D-48B3-B8A5-522FDAD76538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5988" y="2712903"/>
              <a:ext cx="2457450" cy="2587625"/>
            </a:xfrm>
            <a:custGeom>
              <a:avLst/>
              <a:gdLst>
                <a:gd name="T0" fmla="*/ 707 w 771"/>
                <a:gd name="T1" fmla="*/ 219 h 812"/>
                <a:gd name="T2" fmla="*/ 760 w 771"/>
                <a:gd name="T3" fmla="*/ 369 h 812"/>
                <a:gd name="T4" fmla="*/ 685 w 771"/>
                <a:gd name="T5" fmla="*/ 634 h 812"/>
                <a:gd name="T6" fmla="*/ 197 w 771"/>
                <a:gd name="T7" fmla="*/ 707 h 812"/>
                <a:gd name="T8" fmla="*/ 97 w 771"/>
                <a:gd name="T9" fmla="*/ 220 h 812"/>
                <a:gd name="T10" fmla="*/ 594 w 771"/>
                <a:gd name="T11" fmla="*/ 106 h 812"/>
                <a:gd name="T12" fmla="*/ 552 w 771"/>
                <a:gd name="T13" fmla="*/ 147 h 812"/>
                <a:gd name="T14" fmla="*/ 509 w 771"/>
                <a:gd name="T15" fmla="*/ 128 h 812"/>
                <a:gd name="T16" fmla="*/ 454 w 771"/>
                <a:gd name="T17" fmla="*/ 113 h 812"/>
                <a:gd name="T18" fmla="*/ 372 w 771"/>
                <a:gd name="T19" fmla="*/ 110 h 812"/>
                <a:gd name="T20" fmla="*/ 241 w 771"/>
                <a:gd name="T21" fmla="*/ 155 h 812"/>
                <a:gd name="T22" fmla="*/ 147 w 771"/>
                <a:gd name="T23" fmla="*/ 249 h 812"/>
                <a:gd name="T24" fmla="*/ 115 w 771"/>
                <a:gd name="T25" fmla="*/ 317 h 812"/>
                <a:gd name="T26" fmla="*/ 103 w 771"/>
                <a:gd name="T27" fmla="*/ 366 h 812"/>
                <a:gd name="T28" fmla="*/ 102 w 771"/>
                <a:gd name="T29" fmla="*/ 450 h 812"/>
                <a:gd name="T30" fmla="*/ 124 w 771"/>
                <a:gd name="T31" fmla="*/ 528 h 812"/>
                <a:gd name="T32" fmla="*/ 209 w 771"/>
                <a:gd name="T33" fmla="*/ 643 h 812"/>
                <a:gd name="T34" fmla="*/ 295 w 771"/>
                <a:gd name="T35" fmla="*/ 694 h 812"/>
                <a:gd name="T36" fmla="*/ 357 w 771"/>
                <a:gd name="T37" fmla="*/ 710 h 812"/>
                <a:gd name="T38" fmla="*/ 439 w 771"/>
                <a:gd name="T39" fmla="*/ 711 h 812"/>
                <a:gd name="T40" fmla="*/ 512 w 771"/>
                <a:gd name="T41" fmla="*/ 693 h 812"/>
                <a:gd name="T42" fmla="*/ 585 w 771"/>
                <a:gd name="T43" fmla="*/ 652 h 812"/>
                <a:gd name="T44" fmla="*/ 644 w 771"/>
                <a:gd name="T45" fmla="*/ 592 h 812"/>
                <a:gd name="T46" fmla="*/ 677 w 771"/>
                <a:gd name="T47" fmla="*/ 536 h 812"/>
                <a:gd name="T48" fmla="*/ 696 w 771"/>
                <a:gd name="T49" fmla="*/ 482 h 812"/>
                <a:gd name="T50" fmla="*/ 704 w 771"/>
                <a:gd name="T51" fmla="*/ 432 h 812"/>
                <a:gd name="T52" fmla="*/ 702 w 771"/>
                <a:gd name="T53" fmla="*/ 374 h 812"/>
                <a:gd name="T54" fmla="*/ 695 w 771"/>
                <a:gd name="T55" fmla="*/ 334 h 812"/>
                <a:gd name="T56" fmla="*/ 666 w 771"/>
                <a:gd name="T57" fmla="*/ 264 h 812"/>
                <a:gd name="T58" fmla="*/ 667 w 771"/>
                <a:gd name="T59" fmla="*/ 258 h 812"/>
                <a:gd name="T60" fmla="*/ 703 w 771"/>
                <a:gd name="T61" fmla="*/ 222 h 812"/>
                <a:gd name="T62" fmla="*/ 707 w 771"/>
                <a:gd name="T63" fmla="*/ 219 h 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71" h="812">
                  <a:moveTo>
                    <a:pt x="707" y="219"/>
                  </a:moveTo>
                  <a:cubicBezTo>
                    <a:pt x="736" y="265"/>
                    <a:pt x="754" y="315"/>
                    <a:pt x="760" y="369"/>
                  </a:cubicBezTo>
                  <a:cubicBezTo>
                    <a:pt x="771" y="467"/>
                    <a:pt x="746" y="557"/>
                    <a:pt x="685" y="634"/>
                  </a:cubicBezTo>
                  <a:cubicBezTo>
                    <a:pt x="561" y="789"/>
                    <a:pt x="347" y="812"/>
                    <a:pt x="197" y="707"/>
                  </a:cubicBezTo>
                  <a:cubicBezTo>
                    <a:pt x="31" y="591"/>
                    <a:pt x="0" y="374"/>
                    <a:pt x="97" y="220"/>
                  </a:cubicBezTo>
                  <a:cubicBezTo>
                    <a:pt x="203" y="52"/>
                    <a:pt x="424" y="0"/>
                    <a:pt x="594" y="106"/>
                  </a:cubicBezTo>
                  <a:cubicBezTo>
                    <a:pt x="580" y="120"/>
                    <a:pt x="566" y="134"/>
                    <a:pt x="552" y="147"/>
                  </a:cubicBezTo>
                  <a:cubicBezTo>
                    <a:pt x="538" y="141"/>
                    <a:pt x="523" y="134"/>
                    <a:pt x="509" y="128"/>
                  </a:cubicBezTo>
                  <a:cubicBezTo>
                    <a:pt x="491" y="121"/>
                    <a:pt x="473" y="116"/>
                    <a:pt x="454" y="113"/>
                  </a:cubicBezTo>
                  <a:cubicBezTo>
                    <a:pt x="427" y="108"/>
                    <a:pt x="399" y="107"/>
                    <a:pt x="372" y="110"/>
                  </a:cubicBezTo>
                  <a:cubicBezTo>
                    <a:pt x="325" y="115"/>
                    <a:pt x="281" y="130"/>
                    <a:pt x="241" y="155"/>
                  </a:cubicBezTo>
                  <a:cubicBezTo>
                    <a:pt x="203" y="179"/>
                    <a:pt x="171" y="211"/>
                    <a:pt x="147" y="249"/>
                  </a:cubicBezTo>
                  <a:cubicBezTo>
                    <a:pt x="134" y="270"/>
                    <a:pt x="123" y="293"/>
                    <a:pt x="115" y="317"/>
                  </a:cubicBezTo>
                  <a:cubicBezTo>
                    <a:pt x="110" y="333"/>
                    <a:pt x="106" y="350"/>
                    <a:pt x="103" y="366"/>
                  </a:cubicBezTo>
                  <a:cubicBezTo>
                    <a:pt x="99" y="394"/>
                    <a:pt x="99" y="422"/>
                    <a:pt x="102" y="450"/>
                  </a:cubicBezTo>
                  <a:cubicBezTo>
                    <a:pt x="105" y="477"/>
                    <a:pt x="113" y="503"/>
                    <a:pt x="124" y="528"/>
                  </a:cubicBezTo>
                  <a:cubicBezTo>
                    <a:pt x="143" y="574"/>
                    <a:pt x="171" y="612"/>
                    <a:pt x="209" y="643"/>
                  </a:cubicBezTo>
                  <a:cubicBezTo>
                    <a:pt x="235" y="665"/>
                    <a:pt x="263" y="682"/>
                    <a:pt x="295" y="694"/>
                  </a:cubicBezTo>
                  <a:cubicBezTo>
                    <a:pt x="315" y="701"/>
                    <a:pt x="336" y="707"/>
                    <a:pt x="357" y="710"/>
                  </a:cubicBezTo>
                  <a:cubicBezTo>
                    <a:pt x="384" y="714"/>
                    <a:pt x="412" y="715"/>
                    <a:pt x="439" y="711"/>
                  </a:cubicBezTo>
                  <a:cubicBezTo>
                    <a:pt x="464" y="708"/>
                    <a:pt x="488" y="702"/>
                    <a:pt x="512" y="693"/>
                  </a:cubicBezTo>
                  <a:cubicBezTo>
                    <a:pt x="538" y="683"/>
                    <a:pt x="563" y="669"/>
                    <a:pt x="585" y="652"/>
                  </a:cubicBezTo>
                  <a:cubicBezTo>
                    <a:pt x="607" y="635"/>
                    <a:pt x="627" y="615"/>
                    <a:pt x="644" y="592"/>
                  </a:cubicBezTo>
                  <a:cubicBezTo>
                    <a:pt x="657" y="575"/>
                    <a:pt x="668" y="556"/>
                    <a:pt x="677" y="536"/>
                  </a:cubicBezTo>
                  <a:cubicBezTo>
                    <a:pt x="686" y="519"/>
                    <a:pt x="692" y="501"/>
                    <a:pt x="696" y="482"/>
                  </a:cubicBezTo>
                  <a:cubicBezTo>
                    <a:pt x="700" y="465"/>
                    <a:pt x="703" y="449"/>
                    <a:pt x="704" y="432"/>
                  </a:cubicBezTo>
                  <a:cubicBezTo>
                    <a:pt x="704" y="413"/>
                    <a:pt x="704" y="393"/>
                    <a:pt x="702" y="374"/>
                  </a:cubicBezTo>
                  <a:cubicBezTo>
                    <a:pt x="701" y="361"/>
                    <a:pt x="698" y="347"/>
                    <a:pt x="695" y="334"/>
                  </a:cubicBezTo>
                  <a:cubicBezTo>
                    <a:pt x="689" y="310"/>
                    <a:pt x="679" y="286"/>
                    <a:pt x="666" y="264"/>
                  </a:cubicBezTo>
                  <a:cubicBezTo>
                    <a:pt x="665" y="262"/>
                    <a:pt x="665" y="260"/>
                    <a:pt x="667" y="258"/>
                  </a:cubicBezTo>
                  <a:cubicBezTo>
                    <a:pt x="680" y="246"/>
                    <a:pt x="691" y="234"/>
                    <a:pt x="703" y="222"/>
                  </a:cubicBezTo>
                  <a:cubicBezTo>
                    <a:pt x="704" y="221"/>
                    <a:pt x="705" y="220"/>
                    <a:pt x="707" y="2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16EAB5F8-F271-427F-B0EB-CC5355EEA915}"/>
                </a:ext>
              </a:extLst>
            </p:cNvPr>
            <p:cNvSpPr>
              <a:spLocks/>
            </p:cNvSpPr>
            <p:nvPr/>
          </p:nvSpPr>
          <p:spPr bwMode="auto">
            <a:xfrm>
              <a:off x="6515101" y="3270116"/>
              <a:ext cx="1450975" cy="1435100"/>
            </a:xfrm>
            <a:custGeom>
              <a:avLst/>
              <a:gdLst>
                <a:gd name="T0" fmla="*/ 350 w 455"/>
                <a:gd name="T1" fmla="*/ 54 h 450"/>
                <a:gd name="T2" fmla="*/ 311 w 455"/>
                <a:gd name="T3" fmla="*/ 93 h 450"/>
                <a:gd name="T4" fmla="*/ 305 w 455"/>
                <a:gd name="T5" fmla="*/ 94 h 450"/>
                <a:gd name="T6" fmla="*/ 262 w 455"/>
                <a:gd name="T7" fmla="*/ 81 h 450"/>
                <a:gd name="T8" fmla="*/ 210 w 455"/>
                <a:gd name="T9" fmla="*/ 82 h 450"/>
                <a:gd name="T10" fmla="*/ 148 w 455"/>
                <a:gd name="T11" fmla="*/ 109 h 450"/>
                <a:gd name="T12" fmla="*/ 103 w 455"/>
                <a:gd name="T13" fmla="*/ 160 h 450"/>
                <a:gd name="T14" fmla="*/ 84 w 455"/>
                <a:gd name="T15" fmla="*/ 216 h 450"/>
                <a:gd name="T16" fmla="*/ 90 w 455"/>
                <a:gd name="T17" fmla="*/ 283 h 450"/>
                <a:gd name="T18" fmla="*/ 154 w 455"/>
                <a:gd name="T19" fmla="*/ 367 h 450"/>
                <a:gd name="T20" fmla="*/ 225 w 455"/>
                <a:gd name="T21" fmla="*/ 392 h 450"/>
                <a:gd name="T22" fmla="*/ 302 w 455"/>
                <a:gd name="T23" fmla="*/ 379 h 450"/>
                <a:gd name="T24" fmla="*/ 364 w 455"/>
                <a:gd name="T25" fmla="*/ 330 h 450"/>
                <a:gd name="T26" fmla="*/ 391 w 455"/>
                <a:gd name="T27" fmla="*/ 273 h 450"/>
                <a:gd name="T28" fmla="*/ 395 w 455"/>
                <a:gd name="T29" fmla="*/ 223 h 450"/>
                <a:gd name="T30" fmla="*/ 380 w 455"/>
                <a:gd name="T31" fmla="*/ 167 h 450"/>
                <a:gd name="T32" fmla="*/ 422 w 455"/>
                <a:gd name="T33" fmla="*/ 125 h 450"/>
                <a:gd name="T34" fmla="*/ 453 w 455"/>
                <a:gd name="T35" fmla="*/ 242 h 450"/>
                <a:gd name="T36" fmla="*/ 418 w 455"/>
                <a:gd name="T37" fmla="*/ 354 h 450"/>
                <a:gd name="T38" fmla="*/ 235 w 455"/>
                <a:gd name="T39" fmla="*/ 450 h 450"/>
                <a:gd name="T40" fmla="*/ 85 w 455"/>
                <a:gd name="T41" fmla="*/ 385 h 450"/>
                <a:gd name="T42" fmla="*/ 95 w 455"/>
                <a:gd name="T43" fmla="*/ 78 h 450"/>
                <a:gd name="T44" fmla="*/ 350 w 455"/>
                <a:gd name="T45" fmla="*/ 54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55" h="450">
                  <a:moveTo>
                    <a:pt x="350" y="54"/>
                  </a:moveTo>
                  <a:cubicBezTo>
                    <a:pt x="337" y="67"/>
                    <a:pt x="324" y="80"/>
                    <a:pt x="311" y="93"/>
                  </a:cubicBezTo>
                  <a:cubicBezTo>
                    <a:pt x="310" y="94"/>
                    <a:pt x="307" y="95"/>
                    <a:pt x="305" y="94"/>
                  </a:cubicBezTo>
                  <a:cubicBezTo>
                    <a:pt x="292" y="87"/>
                    <a:pt x="277" y="83"/>
                    <a:pt x="262" y="81"/>
                  </a:cubicBezTo>
                  <a:cubicBezTo>
                    <a:pt x="244" y="79"/>
                    <a:pt x="227" y="79"/>
                    <a:pt x="210" y="82"/>
                  </a:cubicBezTo>
                  <a:cubicBezTo>
                    <a:pt x="187" y="87"/>
                    <a:pt x="166" y="96"/>
                    <a:pt x="148" y="109"/>
                  </a:cubicBezTo>
                  <a:cubicBezTo>
                    <a:pt x="129" y="123"/>
                    <a:pt x="114" y="140"/>
                    <a:pt x="103" y="160"/>
                  </a:cubicBezTo>
                  <a:cubicBezTo>
                    <a:pt x="93" y="178"/>
                    <a:pt x="87" y="196"/>
                    <a:pt x="84" y="216"/>
                  </a:cubicBezTo>
                  <a:cubicBezTo>
                    <a:pt x="81" y="239"/>
                    <a:pt x="83" y="261"/>
                    <a:pt x="90" y="283"/>
                  </a:cubicBezTo>
                  <a:cubicBezTo>
                    <a:pt x="101" y="319"/>
                    <a:pt x="123" y="347"/>
                    <a:pt x="154" y="367"/>
                  </a:cubicBezTo>
                  <a:cubicBezTo>
                    <a:pt x="176" y="381"/>
                    <a:pt x="199" y="389"/>
                    <a:pt x="225" y="392"/>
                  </a:cubicBezTo>
                  <a:cubicBezTo>
                    <a:pt x="252" y="394"/>
                    <a:pt x="277" y="390"/>
                    <a:pt x="302" y="379"/>
                  </a:cubicBezTo>
                  <a:cubicBezTo>
                    <a:pt x="327" y="368"/>
                    <a:pt x="348" y="352"/>
                    <a:pt x="364" y="330"/>
                  </a:cubicBezTo>
                  <a:cubicBezTo>
                    <a:pt x="377" y="313"/>
                    <a:pt x="386" y="294"/>
                    <a:pt x="391" y="273"/>
                  </a:cubicBezTo>
                  <a:cubicBezTo>
                    <a:pt x="395" y="256"/>
                    <a:pt x="397" y="240"/>
                    <a:pt x="395" y="223"/>
                  </a:cubicBezTo>
                  <a:cubicBezTo>
                    <a:pt x="394" y="204"/>
                    <a:pt x="389" y="185"/>
                    <a:pt x="380" y="167"/>
                  </a:cubicBezTo>
                  <a:cubicBezTo>
                    <a:pt x="394" y="153"/>
                    <a:pt x="408" y="139"/>
                    <a:pt x="422" y="125"/>
                  </a:cubicBezTo>
                  <a:cubicBezTo>
                    <a:pt x="444" y="161"/>
                    <a:pt x="455" y="200"/>
                    <a:pt x="453" y="242"/>
                  </a:cubicBezTo>
                  <a:cubicBezTo>
                    <a:pt x="452" y="283"/>
                    <a:pt x="441" y="320"/>
                    <a:pt x="418" y="354"/>
                  </a:cubicBezTo>
                  <a:cubicBezTo>
                    <a:pt x="374" y="418"/>
                    <a:pt x="312" y="450"/>
                    <a:pt x="235" y="450"/>
                  </a:cubicBezTo>
                  <a:cubicBezTo>
                    <a:pt x="176" y="450"/>
                    <a:pt x="125" y="427"/>
                    <a:pt x="85" y="385"/>
                  </a:cubicBezTo>
                  <a:cubicBezTo>
                    <a:pt x="0" y="295"/>
                    <a:pt x="6" y="160"/>
                    <a:pt x="95" y="78"/>
                  </a:cubicBezTo>
                  <a:cubicBezTo>
                    <a:pt x="179" y="0"/>
                    <a:pt x="293" y="14"/>
                    <a:pt x="350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11F6E66A-AFD1-4E76-87A6-178C0B149D47}"/>
                </a:ext>
              </a:extLst>
            </p:cNvPr>
            <p:cNvSpPr>
              <a:spLocks/>
            </p:cNvSpPr>
            <p:nvPr/>
          </p:nvSpPr>
          <p:spPr bwMode="auto">
            <a:xfrm>
              <a:off x="7040563" y="2874828"/>
              <a:ext cx="1381125" cy="1384300"/>
            </a:xfrm>
            <a:custGeom>
              <a:avLst/>
              <a:gdLst>
                <a:gd name="T0" fmla="*/ 363 w 433"/>
                <a:gd name="T1" fmla="*/ 0 h 434"/>
                <a:gd name="T2" fmla="*/ 363 w 433"/>
                <a:gd name="T3" fmla="*/ 71 h 434"/>
                <a:gd name="T4" fmla="*/ 432 w 433"/>
                <a:gd name="T5" fmla="*/ 71 h 434"/>
                <a:gd name="T6" fmla="*/ 433 w 433"/>
                <a:gd name="T7" fmla="*/ 73 h 434"/>
                <a:gd name="T8" fmla="*/ 408 w 433"/>
                <a:gd name="T9" fmla="*/ 98 h 434"/>
                <a:gd name="T10" fmla="*/ 303 w 433"/>
                <a:gd name="T11" fmla="*/ 203 h 434"/>
                <a:gd name="T12" fmla="*/ 292 w 433"/>
                <a:gd name="T13" fmla="*/ 207 h 434"/>
                <a:gd name="T14" fmla="*/ 262 w 433"/>
                <a:gd name="T15" fmla="*/ 208 h 434"/>
                <a:gd name="T16" fmla="*/ 255 w 433"/>
                <a:gd name="T17" fmla="*/ 210 h 434"/>
                <a:gd name="T18" fmla="*/ 176 w 433"/>
                <a:gd name="T19" fmla="*/ 289 h 434"/>
                <a:gd name="T20" fmla="*/ 141 w 433"/>
                <a:gd name="T21" fmla="*/ 325 h 434"/>
                <a:gd name="T22" fmla="*/ 140 w 433"/>
                <a:gd name="T23" fmla="*/ 330 h 434"/>
                <a:gd name="T24" fmla="*/ 146 w 433"/>
                <a:gd name="T25" fmla="*/ 354 h 434"/>
                <a:gd name="T26" fmla="*/ 121 w 433"/>
                <a:gd name="T27" fmla="*/ 415 h 434"/>
                <a:gd name="T28" fmla="*/ 67 w 433"/>
                <a:gd name="T29" fmla="*/ 432 h 434"/>
                <a:gd name="T30" fmla="*/ 12 w 433"/>
                <a:gd name="T31" fmla="*/ 397 h 434"/>
                <a:gd name="T32" fmla="*/ 4 w 433"/>
                <a:gd name="T33" fmla="*/ 342 h 434"/>
                <a:gd name="T34" fmla="*/ 46 w 433"/>
                <a:gd name="T35" fmla="*/ 294 h 434"/>
                <a:gd name="T36" fmla="*/ 105 w 433"/>
                <a:gd name="T37" fmla="*/ 295 h 434"/>
                <a:gd name="T38" fmla="*/ 110 w 433"/>
                <a:gd name="T39" fmla="*/ 293 h 434"/>
                <a:gd name="T40" fmla="*/ 191 w 433"/>
                <a:gd name="T41" fmla="*/ 213 h 434"/>
                <a:gd name="T42" fmla="*/ 223 w 433"/>
                <a:gd name="T43" fmla="*/ 181 h 434"/>
                <a:gd name="T44" fmla="*/ 227 w 433"/>
                <a:gd name="T45" fmla="*/ 171 h 434"/>
                <a:gd name="T46" fmla="*/ 227 w 433"/>
                <a:gd name="T47" fmla="*/ 143 h 434"/>
                <a:gd name="T48" fmla="*/ 231 w 433"/>
                <a:gd name="T49" fmla="*/ 131 h 434"/>
                <a:gd name="T50" fmla="*/ 360 w 433"/>
                <a:gd name="T51" fmla="*/ 3 h 434"/>
                <a:gd name="T52" fmla="*/ 363 w 433"/>
                <a:gd name="T53" fmla="*/ 0 h 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33" h="434">
                  <a:moveTo>
                    <a:pt x="363" y="0"/>
                  </a:moveTo>
                  <a:cubicBezTo>
                    <a:pt x="363" y="24"/>
                    <a:pt x="363" y="47"/>
                    <a:pt x="363" y="71"/>
                  </a:cubicBezTo>
                  <a:cubicBezTo>
                    <a:pt x="386" y="71"/>
                    <a:pt x="409" y="71"/>
                    <a:pt x="432" y="71"/>
                  </a:cubicBezTo>
                  <a:cubicBezTo>
                    <a:pt x="432" y="72"/>
                    <a:pt x="432" y="73"/>
                    <a:pt x="433" y="73"/>
                  </a:cubicBezTo>
                  <a:cubicBezTo>
                    <a:pt x="424" y="81"/>
                    <a:pt x="416" y="90"/>
                    <a:pt x="408" y="98"/>
                  </a:cubicBezTo>
                  <a:cubicBezTo>
                    <a:pt x="373" y="133"/>
                    <a:pt x="338" y="168"/>
                    <a:pt x="303" y="203"/>
                  </a:cubicBezTo>
                  <a:cubicBezTo>
                    <a:pt x="300" y="206"/>
                    <a:pt x="297" y="208"/>
                    <a:pt x="292" y="207"/>
                  </a:cubicBezTo>
                  <a:cubicBezTo>
                    <a:pt x="282" y="207"/>
                    <a:pt x="272" y="207"/>
                    <a:pt x="262" y="208"/>
                  </a:cubicBezTo>
                  <a:cubicBezTo>
                    <a:pt x="260" y="208"/>
                    <a:pt x="256" y="209"/>
                    <a:pt x="255" y="210"/>
                  </a:cubicBezTo>
                  <a:cubicBezTo>
                    <a:pt x="228" y="237"/>
                    <a:pt x="202" y="263"/>
                    <a:pt x="176" y="289"/>
                  </a:cubicBezTo>
                  <a:cubicBezTo>
                    <a:pt x="164" y="301"/>
                    <a:pt x="152" y="313"/>
                    <a:pt x="141" y="325"/>
                  </a:cubicBezTo>
                  <a:cubicBezTo>
                    <a:pt x="140" y="326"/>
                    <a:pt x="139" y="328"/>
                    <a:pt x="140" y="330"/>
                  </a:cubicBezTo>
                  <a:cubicBezTo>
                    <a:pt x="143" y="338"/>
                    <a:pt x="145" y="346"/>
                    <a:pt x="146" y="354"/>
                  </a:cubicBezTo>
                  <a:cubicBezTo>
                    <a:pt x="148" y="379"/>
                    <a:pt x="139" y="399"/>
                    <a:pt x="121" y="415"/>
                  </a:cubicBezTo>
                  <a:cubicBezTo>
                    <a:pt x="105" y="428"/>
                    <a:pt x="87" y="434"/>
                    <a:pt x="67" y="432"/>
                  </a:cubicBezTo>
                  <a:cubicBezTo>
                    <a:pt x="43" y="429"/>
                    <a:pt x="25" y="417"/>
                    <a:pt x="12" y="397"/>
                  </a:cubicBezTo>
                  <a:cubicBezTo>
                    <a:pt x="2" y="380"/>
                    <a:pt x="0" y="361"/>
                    <a:pt x="4" y="342"/>
                  </a:cubicBezTo>
                  <a:cubicBezTo>
                    <a:pt x="10" y="320"/>
                    <a:pt x="24" y="303"/>
                    <a:pt x="46" y="294"/>
                  </a:cubicBezTo>
                  <a:cubicBezTo>
                    <a:pt x="66" y="285"/>
                    <a:pt x="86" y="286"/>
                    <a:pt x="105" y="295"/>
                  </a:cubicBezTo>
                  <a:cubicBezTo>
                    <a:pt x="107" y="295"/>
                    <a:pt x="109" y="294"/>
                    <a:pt x="110" y="293"/>
                  </a:cubicBezTo>
                  <a:cubicBezTo>
                    <a:pt x="137" y="267"/>
                    <a:pt x="164" y="240"/>
                    <a:pt x="191" y="213"/>
                  </a:cubicBezTo>
                  <a:cubicBezTo>
                    <a:pt x="202" y="202"/>
                    <a:pt x="212" y="191"/>
                    <a:pt x="223" y="181"/>
                  </a:cubicBezTo>
                  <a:cubicBezTo>
                    <a:pt x="226" y="178"/>
                    <a:pt x="227" y="175"/>
                    <a:pt x="227" y="171"/>
                  </a:cubicBezTo>
                  <a:cubicBezTo>
                    <a:pt x="227" y="162"/>
                    <a:pt x="227" y="152"/>
                    <a:pt x="227" y="143"/>
                  </a:cubicBezTo>
                  <a:cubicBezTo>
                    <a:pt x="226" y="138"/>
                    <a:pt x="228" y="135"/>
                    <a:pt x="231" y="131"/>
                  </a:cubicBezTo>
                  <a:cubicBezTo>
                    <a:pt x="274" y="88"/>
                    <a:pt x="317" y="45"/>
                    <a:pt x="360" y="3"/>
                  </a:cubicBezTo>
                  <a:cubicBezTo>
                    <a:pt x="361" y="2"/>
                    <a:pt x="362" y="1"/>
                    <a:pt x="36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2" name="Rectángulo 21">
            <a:extLst>
              <a:ext uri="{FF2B5EF4-FFF2-40B4-BE49-F238E27FC236}">
                <a16:creationId xmlns:a16="http://schemas.microsoft.com/office/drawing/2014/main" id="{7E3BFAC1-C0EF-40B3-AD74-30438359C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1360487"/>
            <a:ext cx="2982912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1pPr>
            <a:lvl2pPr marL="7429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2pPr>
            <a:lvl3pPr marL="11430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3pPr>
            <a:lvl4pPr marL="16002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4pPr>
            <a:lvl5pPr marL="20574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s-AR" altLang="es-AR" sz="1800" dirty="0">
                <a:solidFill>
                  <a:srgbClr val="0070C0"/>
                </a:solidFill>
              </a:rPr>
              <a:t>REPRESENTACION</a:t>
            </a:r>
          </a:p>
          <a:p>
            <a:pPr algn="ctr"/>
            <a:br>
              <a:rPr lang="es-AR" altLang="es-AR" sz="1800" dirty="0">
                <a:solidFill>
                  <a:schemeClr val="tx1"/>
                </a:solidFill>
              </a:rPr>
            </a:br>
            <a:r>
              <a:rPr lang="es-AR" altLang="es-AR" sz="1800" dirty="0">
                <a:solidFill>
                  <a:schemeClr val="tx1"/>
                </a:solidFill>
              </a:rPr>
              <a:t>Acercamos una propuesta al mercado, comprendiendo los costos y competidores locales, ofreciendo alternativas para la compra</a:t>
            </a:r>
            <a:r>
              <a:rPr lang="es-AR" altLang="es-AR" sz="1800" dirty="0">
                <a:solidFill>
                  <a:schemeClr val="bg1"/>
                </a:solidFill>
              </a:rPr>
              <a:t>.</a:t>
            </a:r>
          </a:p>
        </p:txBody>
      </p:sp>
      <p:grpSp>
        <p:nvGrpSpPr>
          <p:cNvPr id="23" name="Group 37">
            <a:extLst>
              <a:ext uri="{FF2B5EF4-FFF2-40B4-BE49-F238E27FC236}">
                <a16:creationId xmlns:a16="http://schemas.microsoft.com/office/drawing/2014/main" id="{97D32B03-D0E4-4F9A-BC0E-5DCE055267C7}"/>
              </a:ext>
            </a:extLst>
          </p:cNvPr>
          <p:cNvGrpSpPr/>
          <p:nvPr/>
        </p:nvGrpSpPr>
        <p:grpSpPr>
          <a:xfrm>
            <a:off x="7406233" y="5012630"/>
            <a:ext cx="521554" cy="575774"/>
            <a:chOff x="5709865" y="3492501"/>
            <a:chExt cx="383352" cy="441325"/>
          </a:xfrm>
          <a:solidFill>
            <a:schemeClr val="accent5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9A5486FD-4DA7-4205-BFE8-3AF8DFCDF0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9865" y="3732213"/>
              <a:ext cx="383352" cy="201613"/>
            </a:xfrm>
            <a:custGeom>
              <a:avLst/>
              <a:gdLst>
                <a:gd name="T0" fmla="*/ 0 w 270"/>
                <a:gd name="T1" fmla="*/ 143 h 143"/>
                <a:gd name="T2" fmla="*/ 61 w 270"/>
                <a:gd name="T3" fmla="*/ 31 h 143"/>
                <a:gd name="T4" fmla="*/ 206 w 270"/>
                <a:gd name="T5" fmla="*/ 30 h 143"/>
                <a:gd name="T6" fmla="*/ 270 w 270"/>
                <a:gd name="T7" fmla="*/ 143 h 143"/>
                <a:gd name="T8" fmla="*/ 0 w 270"/>
                <a:gd name="T9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0" h="143">
                  <a:moveTo>
                    <a:pt x="0" y="143"/>
                  </a:moveTo>
                  <a:cubicBezTo>
                    <a:pt x="2" y="96"/>
                    <a:pt x="21" y="57"/>
                    <a:pt x="61" y="31"/>
                  </a:cubicBezTo>
                  <a:cubicBezTo>
                    <a:pt x="108" y="1"/>
                    <a:pt x="158" y="0"/>
                    <a:pt x="206" y="30"/>
                  </a:cubicBezTo>
                  <a:cubicBezTo>
                    <a:pt x="248" y="55"/>
                    <a:pt x="268" y="94"/>
                    <a:pt x="270" y="143"/>
                  </a:cubicBezTo>
                  <a:cubicBezTo>
                    <a:pt x="180" y="143"/>
                    <a:pt x="90" y="143"/>
                    <a:pt x="0" y="143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0" dirty="0">
                <a:solidFill>
                  <a:srgbClr val="282F39"/>
                </a:solidFill>
                <a:latin typeface="Calibri" panose="020F0502020204030204"/>
              </a:endParaRPr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726FC854-4754-42E8-A866-F8D471B99F6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86536" y="3492501"/>
              <a:ext cx="226818" cy="220663"/>
            </a:xfrm>
            <a:custGeom>
              <a:avLst/>
              <a:gdLst>
                <a:gd name="T0" fmla="*/ 79 w 158"/>
                <a:gd name="T1" fmla="*/ 157 h 157"/>
                <a:gd name="T2" fmla="*/ 0 w 158"/>
                <a:gd name="T3" fmla="*/ 78 h 157"/>
                <a:gd name="T4" fmla="*/ 79 w 158"/>
                <a:gd name="T5" fmla="*/ 0 h 157"/>
                <a:gd name="T6" fmla="*/ 157 w 158"/>
                <a:gd name="T7" fmla="*/ 79 h 157"/>
                <a:gd name="T8" fmla="*/ 79 w 158"/>
                <a:gd name="T9" fmla="*/ 15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" h="157">
                  <a:moveTo>
                    <a:pt x="79" y="157"/>
                  </a:moveTo>
                  <a:cubicBezTo>
                    <a:pt x="36" y="157"/>
                    <a:pt x="0" y="122"/>
                    <a:pt x="0" y="78"/>
                  </a:cubicBezTo>
                  <a:cubicBezTo>
                    <a:pt x="1" y="35"/>
                    <a:pt x="35" y="0"/>
                    <a:pt x="79" y="0"/>
                  </a:cubicBezTo>
                  <a:cubicBezTo>
                    <a:pt x="123" y="0"/>
                    <a:pt x="158" y="35"/>
                    <a:pt x="157" y="79"/>
                  </a:cubicBezTo>
                  <a:cubicBezTo>
                    <a:pt x="157" y="122"/>
                    <a:pt x="122" y="157"/>
                    <a:pt x="79" y="157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0" dirty="0">
                <a:solidFill>
                  <a:srgbClr val="282F39"/>
                </a:solidFill>
                <a:latin typeface="Calibri" panose="020F0502020204030204"/>
              </a:endParaRPr>
            </a:p>
          </p:txBody>
        </p:sp>
      </p:grpSp>
      <p:grpSp>
        <p:nvGrpSpPr>
          <p:cNvPr id="26" name="Group 55">
            <a:extLst>
              <a:ext uri="{FF2B5EF4-FFF2-40B4-BE49-F238E27FC236}">
                <a16:creationId xmlns:a16="http://schemas.microsoft.com/office/drawing/2014/main" id="{E6CC8C8D-9D23-4792-9776-8568E7392ABD}"/>
              </a:ext>
            </a:extLst>
          </p:cNvPr>
          <p:cNvGrpSpPr/>
          <p:nvPr/>
        </p:nvGrpSpPr>
        <p:grpSpPr>
          <a:xfrm>
            <a:off x="8346348" y="4046016"/>
            <a:ext cx="630207" cy="622471"/>
            <a:chOff x="5709865" y="3492501"/>
            <a:chExt cx="383352" cy="441325"/>
          </a:xfrm>
          <a:solidFill>
            <a:srgbClr val="0070C0"/>
          </a:solidFill>
        </p:grpSpPr>
        <p:sp>
          <p:nvSpPr>
            <p:cNvPr id="27" name="Freeform 5">
              <a:extLst>
                <a:ext uri="{FF2B5EF4-FFF2-40B4-BE49-F238E27FC236}">
                  <a16:creationId xmlns:a16="http://schemas.microsoft.com/office/drawing/2014/main" id="{F98E7AAD-9B65-4616-B2F5-BD0EB560B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9865" y="3732213"/>
              <a:ext cx="383352" cy="201613"/>
            </a:xfrm>
            <a:custGeom>
              <a:avLst/>
              <a:gdLst>
                <a:gd name="T0" fmla="*/ 0 w 270"/>
                <a:gd name="T1" fmla="*/ 143 h 143"/>
                <a:gd name="T2" fmla="*/ 61 w 270"/>
                <a:gd name="T3" fmla="*/ 31 h 143"/>
                <a:gd name="T4" fmla="*/ 206 w 270"/>
                <a:gd name="T5" fmla="*/ 30 h 143"/>
                <a:gd name="T6" fmla="*/ 270 w 270"/>
                <a:gd name="T7" fmla="*/ 143 h 143"/>
                <a:gd name="T8" fmla="*/ 0 w 270"/>
                <a:gd name="T9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0" h="143">
                  <a:moveTo>
                    <a:pt x="0" y="143"/>
                  </a:moveTo>
                  <a:cubicBezTo>
                    <a:pt x="2" y="96"/>
                    <a:pt x="21" y="57"/>
                    <a:pt x="61" y="31"/>
                  </a:cubicBezTo>
                  <a:cubicBezTo>
                    <a:pt x="108" y="1"/>
                    <a:pt x="158" y="0"/>
                    <a:pt x="206" y="30"/>
                  </a:cubicBezTo>
                  <a:cubicBezTo>
                    <a:pt x="248" y="55"/>
                    <a:pt x="268" y="94"/>
                    <a:pt x="270" y="143"/>
                  </a:cubicBezTo>
                  <a:cubicBezTo>
                    <a:pt x="180" y="143"/>
                    <a:pt x="90" y="143"/>
                    <a:pt x="0" y="143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0" dirty="0">
                <a:solidFill>
                  <a:srgbClr val="282F39"/>
                </a:solidFill>
                <a:latin typeface="Calibri" panose="020F0502020204030204"/>
              </a:endParaRPr>
            </a:p>
          </p:txBody>
        </p:sp>
        <p:sp>
          <p:nvSpPr>
            <p:cNvPr id="28" name="Freeform 6">
              <a:extLst>
                <a:ext uri="{FF2B5EF4-FFF2-40B4-BE49-F238E27FC236}">
                  <a16:creationId xmlns:a16="http://schemas.microsoft.com/office/drawing/2014/main" id="{66B74351-095E-4146-9FC2-9AF4E89F2560}"/>
                </a:ext>
              </a:extLst>
            </p:cNvPr>
            <p:cNvSpPr>
              <a:spLocks/>
            </p:cNvSpPr>
            <p:nvPr/>
          </p:nvSpPr>
          <p:spPr bwMode="auto">
            <a:xfrm>
              <a:off x="5786536" y="3492501"/>
              <a:ext cx="226818" cy="220663"/>
            </a:xfrm>
            <a:custGeom>
              <a:avLst/>
              <a:gdLst>
                <a:gd name="T0" fmla="*/ 79 w 158"/>
                <a:gd name="T1" fmla="*/ 157 h 157"/>
                <a:gd name="T2" fmla="*/ 0 w 158"/>
                <a:gd name="T3" fmla="*/ 78 h 157"/>
                <a:gd name="T4" fmla="*/ 79 w 158"/>
                <a:gd name="T5" fmla="*/ 0 h 157"/>
                <a:gd name="T6" fmla="*/ 157 w 158"/>
                <a:gd name="T7" fmla="*/ 79 h 157"/>
                <a:gd name="T8" fmla="*/ 79 w 158"/>
                <a:gd name="T9" fmla="*/ 15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" h="157">
                  <a:moveTo>
                    <a:pt x="79" y="157"/>
                  </a:moveTo>
                  <a:cubicBezTo>
                    <a:pt x="36" y="157"/>
                    <a:pt x="0" y="122"/>
                    <a:pt x="0" y="78"/>
                  </a:cubicBezTo>
                  <a:cubicBezTo>
                    <a:pt x="1" y="35"/>
                    <a:pt x="35" y="0"/>
                    <a:pt x="79" y="0"/>
                  </a:cubicBezTo>
                  <a:cubicBezTo>
                    <a:pt x="123" y="0"/>
                    <a:pt x="158" y="35"/>
                    <a:pt x="157" y="79"/>
                  </a:cubicBezTo>
                  <a:cubicBezTo>
                    <a:pt x="157" y="122"/>
                    <a:pt x="122" y="157"/>
                    <a:pt x="79" y="157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0" dirty="0">
                <a:solidFill>
                  <a:srgbClr val="282F39"/>
                </a:solidFill>
                <a:latin typeface="Calibri" panose="020F0502020204030204"/>
              </a:endParaRPr>
            </a:p>
          </p:txBody>
        </p:sp>
      </p:grpSp>
      <p:sp>
        <p:nvSpPr>
          <p:cNvPr id="29" name="Arrow: Down 5">
            <a:extLst>
              <a:ext uri="{FF2B5EF4-FFF2-40B4-BE49-F238E27FC236}">
                <a16:creationId xmlns:a16="http://schemas.microsoft.com/office/drawing/2014/main" id="{3471BAC4-3A68-494F-9AB5-E57204B1FEAB}"/>
              </a:ext>
            </a:extLst>
          </p:cNvPr>
          <p:cNvSpPr/>
          <p:nvPr/>
        </p:nvSpPr>
        <p:spPr>
          <a:xfrm rot="18900000">
            <a:off x="9220200" y="4602162"/>
            <a:ext cx="338138" cy="373063"/>
          </a:xfrm>
          <a:prstGeom prst="downArrow">
            <a:avLst>
              <a:gd name="adj1" fmla="val 40255"/>
              <a:gd name="adj2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 dirty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30" name="Arrow: Down 89">
            <a:extLst>
              <a:ext uri="{FF2B5EF4-FFF2-40B4-BE49-F238E27FC236}">
                <a16:creationId xmlns:a16="http://schemas.microsoft.com/office/drawing/2014/main" id="{2277B004-E852-4082-BC97-D4E62A4D5B18}"/>
              </a:ext>
            </a:extLst>
          </p:cNvPr>
          <p:cNvSpPr/>
          <p:nvPr/>
        </p:nvSpPr>
        <p:spPr>
          <a:xfrm rot="2700000">
            <a:off x="7787481" y="4655344"/>
            <a:ext cx="392113" cy="330200"/>
          </a:xfrm>
          <a:prstGeom prst="downArrow">
            <a:avLst>
              <a:gd name="adj1" fmla="val 40255"/>
              <a:gd name="adj2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 dirty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31" name="Arrow: Down 27">
            <a:extLst>
              <a:ext uri="{FF2B5EF4-FFF2-40B4-BE49-F238E27FC236}">
                <a16:creationId xmlns:a16="http://schemas.microsoft.com/office/drawing/2014/main" id="{E5918F14-CB15-4B52-94B6-73AD8DD960DE}"/>
              </a:ext>
            </a:extLst>
          </p:cNvPr>
          <p:cNvSpPr/>
          <p:nvPr/>
        </p:nvSpPr>
        <p:spPr>
          <a:xfrm>
            <a:off x="8496300" y="4787900"/>
            <a:ext cx="338138" cy="414337"/>
          </a:xfrm>
          <a:prstGeom prst="downArrow">
            <a:avLst>
              <a:gd name="adj1" fmla="val 40255"/>
              <a:gd name="adj2" fmla="val 50000"/>
            </a:avLst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 dirty="0">
              <a:solidFill>
                <a:srgbClr val="FFFFFF"/>
              </a:solidFill>
              <a:latin typeface="Calibri" panose="020F0502020204030204"/>
            </a:endParaRPr>
          </a:p>
        </p:txBody>
      </p:sp>
      <p:grpSp>
        <p:nvGrpSpPr>
          <p:cNvPr id="32" name="Group 37">
            <a:extLst>
              <a:ext uri="{FF2B5EF4-FFF2-40B4-BE49-F238E27FC236}">
                <a16:creationId xmlns:a16="http://schemas.microsoft.com/office/drawing/2014/main" id="{7ADCDA01-21ED-41CD-84C6-E3396F6D6312}"/>
              </a:ext>
            </a:extLst>
          </p:cNvPr>
          <p:cNvGrpSpPr/>
          <p:nvPr/>
        </p:nvGrpSpPr>
        <p:grpSpPr>
          <a:xfrm>
            <a:off x="8432416" y="5300516"/>
            <a:ext cx="521553" cy="526694"/>
            <a:chOff x="5709865" y="3492501"/>
            <a:chExt cx="383352" cy="441325"/>
          </a:xfrm>
          <a:solidFill>
            <a:schemeClr val="accent5"/>
          </a:solidFill>
        </p:grpSpPr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BC0C741E-0B90-4830-85D0-F40C76EFBCA8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9865" y="3732213"/>
              <a:ext cx="383352" cy="201613"/>
            </a:xfrm>
            <a:custGeom>
              <a:avLst/>
              <a:gdLst>
                <a:gd name="T0" fmla="*/ 0 w 270"/>
                <a:gd name="T1" fmla="*/ 143 h 143"/>
                <a:gd name="T2" fmla="*/ 61 w 270"/>
                <a:gd name="T3" fmla="*/ 31 h 143"/>
                <a:gd name="T4" fmla="*/ 206 w 270"/>
                <a:gd name="T5" fmla="*/ 30 h 143"/>
                <a:gd name="T6" fmla="*/ 270 w 270"/>
                <a:gd name="T7" fmla="*/ 143 h 143"/>
                <a:gd name="T8" fmla="*/ 0 w 270"/>
                <a:gd name="T9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0" h="143">
                  <a:moveTo>
                    <a:pt x="0" y="143"/>
                  </a:moveTo>
                  <a:cubicBezTo>
                    <a:pt x="2" y="96"/>
                    <a:pt x="21" y="57"/>
                    <a:pt x="61" y="31"/>
                  </a:cubicBezTo>
                  <a:cubicBezTo>
                    <a:pt x="108" y="1"/>
                    <a:pt x="158" y="0"/>
                    <a:pt x="206" y="30"/>
                  </a:cubicBezTo>
                  <a:cubicBezTo>
                    <a:pt x="248" y="55"/>
                    <a:pt x="268" y="94"/>
                    <a:pt x="270" y="143"/>
                  </a:cubicBezTo>
                  <a:cubicBezTo>
                    <a:pt x="180" y="143"/>
                    <a:pt x="90" y="143"/>
                    <a:pt x="0" y="143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0" dirty="0">
                <a:solidFill>
                  <a:srgbClr val="282F39"/>
                </a:solidFill>
                <a:latin typeface="Calibri" panose="020F0502020204030204"/>
              </a:endParaRPr>
            </a:p>
          </p:txBody>
        </p:sp>
        <p:sp>
          <p:nvSpPr>
            <p:cNvPr id="34" name="Freeform 6">
              <a:extLst>
                <a:ext uri="{FF2B5EF4-FFF2-40B4-BE49-F238E27FC236}">
                  <a16:creationId xmlns:a16="http://schemas.microsoft.com/office/drawing/2014/main" id="{C2ECACAA-1380-41BC-B6DF-C431D4A8131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86536" y="3492501"/>
              <a:ext cx="226818" cy="220663"/>
            </a:xfrm>
            <a:custGeom>
              <a:avLst/>
              <a:gdLst>
                <a:gd name="T0" fmla="*/ 79 w 158"/>
                <a:gd name="T1" fmla="*/ 157 h 157"/>
                <a:gd name="T2" fmla="*/ 0 w 158"/>
                <a:gd name="T3" fmla="*/ 78 h 157"/>
                <a:gd name="T4" fmla="*/ 79 w 158"/>
                <a:gd name="T5" fmla="*/ 0 h 157"/>
                <a:gd name="T6" fmla="*/ 157 w 158"/>
                <a:gd name="T7" fmla="*/ 79 h 157"/>
                <a:gd name="T8" fmla="*/ 79 w 158"/>
                <a:gd name="T9" fmla="*/ 15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" h="157">
                  <a:moveTo>
                    <a:pt x="79" y="157"/>
                  </a:moveTo>
                  <a:cubicBezTo>
                    <a:pt x="36" y="157"/>
                    <a:pt x="0" y="122"/>
                    <a:pt x="0" y="78"/>
                  </a:cubicBezTo>
                  <a:cubicBezTo>
                    <a:pt x="1" y="35"/>
                    <a:pt x="35" y="0"/>
                    <a:pt x="79" y="0"/>
                  </a:cubicBezTo>
                  <a:cubicBezTo>
                    <a:pt x="123" y="0"/>
                    <a:pt x="158" y="35"/>
                    <a:pt x="157" y="79"/>
                  </a:cubicBezTo>
                  <a:cubicBezTo>
                    <a:pt x="157" y="122"/>
                    <a:pt x="122" y="157"/>
                    <a:pt x="79" y="157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0" dirty="0">
                <a:solidFill>
                  <a:srgbClr val="282F39"/>
                </a:solidFill>
                <a:latin typeface="Calibri" panose="020F0502020204030204"/>
              </a:endParaRPr>
            </a:p>
          </p:txBody>
        </p:sp>
      </p:grpSp>
      <p:grpSp>
        <p:nvGrpSpPr>
          <p:cNvPr id="35" name="Group 37">
            <a:extLst>
              <a:ext uri="{FF2B5EF4-FFF2-40B4-BE49-F238E27FC236}">
                <a16:creationId xmlns:a16="http://schemas.microsoft.com/office/drawing/2014/main" id="{ADFF1043-E78D-4204-9BA2-160C1AFB9095}"/>
              </a:ext>
            </a:extLst>
          </p:cNvPr>
          <p:cNvGrpSpPr/>
          <p:nvPr/>
        </p:nvGrpSpPr>
        <p:grpSpPr>
          <a:xfrm>
            <a:off x="9388826" y="5029396"/>
            <a:ext cx="521554" cy="575774"/>
            <a:chOff x="5709865" y="3492501"/>
            <a:chExt cx="383352" cy="441325"/>
          </a:xfrm>
          <a:solidFill>
            <a:schemeClr val="accent5"/>
          </a:solidFill>
        </p:grpSpPr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D0E64BEF-5D7D-4C04-A481-E5C3C8DB1051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9865" y="3732213"/>
              <a:ext cx="383352" cy="201613"/>
            </a:xfrm>
            <a:custGeom>
              <a:avLst/>
              <a:gdLst>
                <a:gd name="T0" fmla="*/ 0 w 270"/>
                <a:gd name="T1" fmla="*/ 143 h 143"/>
                <a:gd name="T2" fmla="*/ 61 w 270"/>
                <a:gd name="T3" fmla="*/ 31 h 143"/>
                <a:gd name="T4" fmla="*/ 206 w 270"/>
                <a:gd name="T5" fmla="*/ 30 h 143"/>
                <a:gd name="T6" fmla="*/ 270 w 270"/>
                <a:gd name="T7" fmla="*/ 143 h 143"/>
                <a:gd name="T8" fmla="*/ 0 w 270"/>
                <a:gd name="T9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0" h="143">
                  <a:moveTo>
                    <a:pt x="0" y="143"/>
                  </a:moveTo>
                  <a:cubicBezTo>
                    <a:pt x="2" y="96"/>
                    <a:pt x="21" y="57"/>
                    <a:pt x="61" y="31"/>
                  </a:cubicBezTo>
                  <a:cubicBezTo>
                    <a:pt x="108" y="1"/>
                    <a:pt x="158" y="0"/>
                    <a:pt x="206" y="30"/>
                  </a:cubicBezTo>
                  <a:cubicBezTo>
                    <a:pt x="248" y="55"/>
                    <a:pt x="268" y="94"/>
                    <a:pt x="270" y="143"/>
                  </a:cubicBezTo>
                  <a:cubicBezTo>
                    <a:pt x="180" y="143"/>
                    <a:pt x="90" y="143"/>
                    <a:pt x="0" y="143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0" dirty="0">
                <a:solidFill>
                  <a:srgbClr val="282F39"/>
                </a:solidFill>
                <a:latin typeface="Calibri" panose="020F0502020204030204"/>
              </a:endParaRPr>
            </a:p>
          </p:txBody>
        </p:sp>
        <p:sp>
          <p:nvSpPr>
            <p:cNvPr id="37" name="Freeform 6">
              <a:extLst>
                <a:ext uri="{FF2B5EF4-FFF2-40B4-BE49-F238E27FC236}">
                  <a16:creationId xmlns:a16="http://schemas.microsoft.com/office/drawing/2014/main" id="{DC4B96A7-D2B8-42C1-B0D5-FDC2E7A27F5B}"/>
                </a:ext>
              </a:extLst>
            </p:cNvPr>
            <p:cNvSpPr>
              <a:spLocks/>
            </p:cNvSpPr>
            <p:nvPr/>
          </p:nvSpPr>
          <p:spPr bwMode="auto">
            <a:xfrm>
              <a:off x="5786536" y="3492501"/>
              <a:ext cx="226818" cy="220663"/>
            </a:xfrm>
            <a:custGeom>
              <a:avLst/>
              <a:gdLst>
                <a:gd name="T0" fmla="*/ 79 w 158"/>
                <a:gd name="T1" fmla="*/ 157 h 157"/>
                <a:gd name="T2" fmla="*/ 0 w 158"/>
                <a:gd name="T3" fmla="*/ 78 h 157"/>
                <a:gd name="T4" fmla="*/ 79 w 158"/>
                <a:gd name="T5" fmla="*/ 0 h 157"/>
                <a:gd name="T6" fmla="*/ 157 w 158"/>
                <a:gd name="T7" fmla="*/ 79 h 157"/>
                <a:gd name="T8" fmla="*/ 79 w 158"/>
                <a:gd name="T9" fmla="*/ 15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" h="157">
                  <a:moveTo>
                    <a:pt x="79" y="157"/>
                  </a:moveTo>
                  <a:cubicBezTo>
                    <a:pt x="36" y="157"/>
                    <a:pt x="0" y="122"/>
                    <a:pt x="0" y="78"/>
                  </a:cubicBezTo>
                  <a:cubicBezTo>
                    <a:pt x="1" y="35"/>
                    <a:pt x="35" y="0"/>
                    <a:pt x="79" y="0"/>
                  </a:cubicBezTo>
                  <a:cubicBezTo>
                    <a:pt x="123" y="0"/>
                    <a:pt x="158" y="35"/>
                    <a:pt x="157" y="79"/>
                  </a:cubicBezTo>
                  <a:cubicBezTo>
                    <a:pt x="157" y="122"/>
                    <a:pt x="122" y="157"/>
                    <a:pt x="79" y="157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0" dirty="0">
                <a:solidFill>
                  <a:srgbClr val="282F39"/>
                </a:solidFill>
                <a:latin typeface="Calibri" panose="020F0502020204030204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7" grpId="0"/>
      <p:bldP spid="22" grpId="0"/>
      <p:bldP spid="29" grpId="0" animBg="1"/>
      <p:bldP spid="30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469900" y="7058025"/>
            <a:ext cx="7397094" cy="247504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600" b="0" spc="-40" dirty="0">
                <a:solidFill>
                  <a:srgbClr val="FFFFFF"/>
                </a:solidFill>
                <a:latin typeface="Clan-News"/>
                <a:cs typeface="Clan-News"/>
              </a:rPr>
              <a:t>Municipalidad </a:t>
            </a:r>
            <a:r>
              <a:rPr sz="1600" b="0" spc="-15" dirty="0">
                <a:solidFill>
                  <a:srgbClr val="FFFFFF"/>
                </a:solidFill>
                <a:latin typeface="Clan-News"/>
                <a:cs typeface="Clan-News"/>
              </a:rPr>
              <a:t>de San </a:t>
            </a:r>
            <a:r>
              <a:rPr sz="1600" b="0" spc="-30" dirty="0">
                <a:solidFill>
                  <a:srgbClr val="FFFFFF"/>
                </a:solidFill>
                <a:latin typeface="Clan-News"/>
                <a:cs typeface="Clan-News"/>
              </a:rPr>
              <a:t>Martín </a:t>
            </a:r>
            <a:r>
              <a:rPr sz="1600" b="0" dirty="0">
                <a:solidFill>
                  <a:srgbClr val="FFFFFF"/>
                </a:solidFill>
                <a:latin typeface="Clan-News"/>
                <a:cs typeface="Clan-News"/>
              </a:rPr>
              <a:t>| </a:t>
            </a:r>
            <a:r>
              <a:rPr sz="1600" spc="-10" dirty="0"/>
              <a:t>Producción </a:t>
            </a:r>
            <a:r>
              <a:rPr sz="1600" dirty="0"/>
              <a:t>y </a:t>
            </a:r>
            <a:r>
              <a:rPr sz="1600" spc="-5" dirty="0"/>
              <a:t>Desarrollo</a:t>
            </a:r>
            <a:r>
              <a:rPr sz="1600" spc="-140" dirty="0"/>
              <a:t> </a:t>
            </a:r>
            <a:r>
              <a:rPr sz="1600" spc="-5" dirty="0"/>
              <a:t>Económico</a:t>
            </a:r>
          </a:p>
        </p:txBody>
      </p:sp>
      <p:sp>
        <p:nvSpPr>
          <p:cNvPr id="9" name="13 CuadroTexto">
            <a:extLst>
              <a:ext uri="{FF2B5EF4-FFF2-40B4-BE49-F238E27FC236}">
                <a16:creationId xmlns:a16="http://schemas.microsoft.com/office/drawing/2014/main" id="{CDE8E7E5-3B10-40F2-A5E6-00D4556D1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700" y="3160712"/>
            <a:ext cx="2803525" cy="1846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1pPr>
            <a:lvl2pPr marL="7429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2pPr>
            <a:lvl3pPr marL="11430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3pPr>
            <a:lvl4pPr marL="16002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4pPr>
            <a:lvl5pPr marL="20574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s-AR" altLang="es-A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Solo el</a:t>
            </a:r>
            <a:r>
              <a:rPr lang="es-AR" altLang="es-AR" dirty="0"/>
              <a:t> </a:t>
            </a:r>
            <a:r>
              <a:rPr lang="es-AR" altLang="es-AR" sz="6000" dirty="0">
                <a:solidFill>
                  <a:srgbClr val="FF0000"/>
                </a:solidFill>
              </a:rPr>
              <a:t>7,4%</a:t>
            </a:r>
          </a:p>
          <a:p>
            <a:pPr eaLnBrk="1" hangingPunct="1"/>
            <a:r>
              <a:rPr lang="es-AR" altLang="es-A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las PyMEs</a:t>
            </a:r>
          </a:p>
          <a:p>
            <a:pPr eaLnBrk="1" hangingPunct="1"/>
            <a:r>
              <a:rPr lang="es-AR" altLang="es-A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Exportan</a:t>
            </a:r>
          </a:p>
        </p:txBody>
      </p:sp>
      <p:sp>
        <p:nvSpPr>
          <p:cNvPr id="10" name="19 CuadroTexto">
            <a:extLst>
              <a:ext uri="{FF2B5EF4-FFF2-40B4-BE49-F238E27FC236}">
                <a16:creationId xmlns:a16="http://schemas.microsoft.com/office/drawing/2014/main" id="{8075E0CC-5CFB-4FE4-8A78-1E0891A10DCF}"/>
              </a:ext>
            </a:extLst>
          </p:cNvPr>
          <p:cNvSpPr txBox="1"/>
          <p:nvPr/>
        </p:nvSpPr>
        <p:spPr>
          <a:xfrm>
            <a:off x="7754937" y="3305175"/>
            <a:ext cx="2087563" cy="1846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s-AR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2pPr>
            <a:lvl3pPr marL="11430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3pPr>
            <a:lvl4pPr marL="16002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4pPr>
            <a:lvl5pPr marL="20574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9pPr>
          </a:lstStyle>
          <a:p>
            <a:r>
              <a:rPr lang="es-AR" dirty="0"/>
              <a:t>El </a:t>
            </a:r>
            <a:r>
              <a:rPr lang="es-AR" sz="6000" dirty="0">
                <a:solidFill>
                  <a:schemeClr val="tx2"/>
                </a:solidFill>
              </a:rPr>
              <a:t>75%</a:t>
            </a:r>
            <a:r>
              <a:rPr lang="es-AR" dirty="0"/>
              <a:t> de las PyMEs analizadas pueden exportar</a:t>
            </a:r>
          </a:p>
        </p:txBody>
      </p:sp>
      <p:cxnSp>
        <p:nvCxnSpPr>
          <p:cNvPr id="11" name="18 Conector recto de flecha">
            <a:extLst>
              <a:ext uri="{FF2B5EF4-FFF2-40B4-BE49-F238E27FC236}">
                <a16:creationId xmlns:a16="http://schemas.microsoft.com/office/drawing/2014/main" id="{84F78381-5C15-4EF8-961A-7C0414BDEE6E}"/>
              </a:ext>
            </a:extLst>
          </p:cNvPr>
          <p:cNvCxnSpPr/>
          <p:nvPr/>
        </p:nvCxnSpPr>
        <p:spPr>
          <a:xfrm flipV="1">
            <a:off x="3670300" y="4565650"/>
            <a:ext cx="3673475" cy="0"/>
          </a:xfrm>
          <a:prstGeom prst="straightConnector1">
            <a:avLst/>
          </a:prstGeom>
          <a:ln w="190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20 CuadroTexto">
            <a:extLst>
              <a:ext uri="{FF2B5EF4-FFF2-40B4-BE49-F238E27FC236}">
                <a16:creationId xmlns:a16="http://schemas.microsoft.com/office/drawing/2014/main" id="{CC5406DB-F20B-4722-B61A-8F532B90BB56}"/>
              </a:ext>
            </a:extLst>
          </p:cNvPr>
          <p:cNvSpPr txBox="1"/>
          <p:nvPr/>
        </p:nvSpPr>
        <p:spPr>
          <a:xfrm>
            <a:off x="4535487" y="4843462"/>
            <a:ext cx="1878013" cy="3397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AR" sz="1600" dirty="0">
                <a:solidFill>
                  <a:schemeClr val="tx1"/>
                </a:solidFill>
                <a:latin typeface="+mn-lt"/>
              </a:rPr>
              <a:t>Precio &amp; Calidad</a:t>
            </a:r>
          </a:p>
        </p:txBody>
      </p:sp>
      <p:sp>
        <p:nvSpPr>
          <p:cNvPr id="13" name="23 CuadroTexto">
            <a:extLst>
              <a:ext uri="{FF2B5EF4-FFF2-40B4-BE49-F238E27FC236}">
                <a16:creationId xmlns:a16="http://schemas.microsoft.com/office/drawing/2014/main" id="{7E33A46B-E952-4877-B353-C311B79ED06C}"/>
              </a:ext>
            </a:extLst>
          </p:cNvPr>
          <p:cNvSpPr txBox="1"/>
          <p:nvPr/>
        </p:nvSpPr>
        <p:spPr>
          <a:xfrm>
            <a:off x="4349750" y="4087812"/>
            <a:ext cx="2365375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AR" sz="1600" dirty="0">
                <a:solidFill>
                  <a:schemeClr val="tx1"/>
                </a:solidFill>
                <a:latin typeface="+mn-lt"/>
              </a:rPr>
              <a:t>Inteligencia Comercial</a:t>
            </a:r>
          </a:p>
        </p:txBody>
      </p:sp>
      <p:sp>
        <p:nvSpPr>
          <p:cNvPr id="14" name="24 CuadroTexto">
            <a:extLst>
              <a:ext uri="{FF2B5EF4-FFF2-40B4-BE49-F238E27FC236}">
                <a16:creationId xmlns:a16="http://schemas.microsoft.com/office/drawing/2014/main" id="{815AF653-522B-4C0D-BDAF-B0A9AE8AFC5E}"/>
              </a:ext>
            </a:extLst>
          </p:cNvPr>
          <p:cNvSpPr txBox="1"/>
          <p:nvPr/>
        </p:nvSpPr>
        <p:spPr>
          <a:xfrm>
            <a:off x="4832350" y="3727450"/>
            <a:ext cx="1176337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AR" sz="1600" dirty="0">
                <a:solidFill>
                  <a:schemeClr val="tx1"/>
                </a:solidFill>
                <a:latin typeface="+mn-lt"/>
              </a:rPr>
              <a:t>Estrategia</a:t>
            </a:r>
          </a:p>
        </p:txBody>
      </p:sp>
      <p:sp>
        <p:nvSpPr>
          <p:cNvPr id="15" name="26 CuadroTexto">
            <a:extLst>
              <a:ext uri="{FF2B5EF4-FFF2-40B4-BE49-F238E27FC236}">
                <a16:creationId xmlns:a16="http://schemas.microsoft.com/office/drawing/2014/main" id="{042B7B9A-8006-4889-AA0E-EB83AEF96DD5}"/>
              </a:ext>
            </a:extLst>
          </p:cNvPr>
          <p:cNvSpPr txBox="1"/>
          <p:nvPr/>
        </p:nvSpPr>
        <p:spPr>
          <a:xfrm>
            <a:off x="4403725" y="3367087"/>
            <a:ext cx="2003425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AR" sz="1600" dirty="0">
                <a:solidFill>
                  <a:schemeClr val="tx1"/>
                </a:solidFill>
                <a:latin typeface="+mn-lt"/>
              </a:rPr>
              <a:t>Reducción Costos</a:t>
            </a:r>
          </a:p>
        </p:txBody>
      </p:sp>
      <p:sp>
        <p:nvSpPr>
          <p:cNvPr id="16" name="27 CuadroTexto">
            <a:extLst>
              <a:ext uri="{FF2B5EF4-FFF2-40B4-BE49-F238E27FC236}">
                <a16:creationId xmlns:a16="http://schemas.microsoft.com/office/drawing/2014/main" id="{3C177B62-8599-493A-AA27-E4EF012A23A2}"/>
              </a:ext>
            </a:extLst>
          </p:cNvPr>
          <p:cNvSpPr txBox="1"/>
          <p:nvPr/>
        </p:nvSpPr>
        <p:spPr>
          <a:xfrm>
            <a:off x="4408487" y="3006725"/>
            <a:ext cx="2070100" cy="3397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AR" sz="1600" dirty="0">
                <a:solidFill>
                  <a:schemeClr val="tx1"/>
                </a:solidFill>
                <a:latin typeface="+mn-lt"/>
              </a:rPr>
              <a:t>Sinergia Asociativa</a:t>
            </a:r>
          </a:p>
        </p:txBody>
      </p:sp>
      <p:sp>
        <p:nvSpPr>
          <p:cNvPr id="17" name="28 CuadroTexto">
            <a:extLst>
              <a:ext uri="{FF2B5EF4-FFF2-40B4-BE49-F238E27FC236}">
                <a16:creationId xmlns:a16="http://schemas.microsoft.com/office/drawing/2014/main" id="{DB225218-C538-43FC-9B21-31C3961D39C5}"/>
              </a:ext>
            </a:extLst>
          </p:cNvPr>
          <p:cNvSpPr txBox="1"/>
          <p:nvPr/>
        </p:nvSpPr>
        <p:spPr>
          <a:xfrm>
            <a:off x="4471987" y="2620962"/>
            <a:ext cx="1870075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AR" sz="1600" dirty="0">
                <a:solidFill>
                  <a:schemeClr val="tx1"/>
                </a:solidFill>
                <a:latin typeface="+mn-lt"/>
              </a:rPr>
              <a:t>Alianzas Locales</a:t>
            </a:r>
          </a:p>
        </p:txBody>
      </p:sp>
      <p:sp>
        <p:nvSpPr>
          <p:cNvPr id="18" name="29 CuadroTexto">
            <a:extLst>
              <a:ext uri="{FF2B5EF4-FFF2-40B4-BE49-F238E27FC236}">
                <a16:creationId xmlns:a16="http://schemas.microsoft.com/office/drawing/2014/main" id="{06DE4668-C894-475F-B9A7-7F4880B42AF1}"/>
              </a:ext>
            </a:extLst>
          </p:cNvPr>
          <p:cNvSpPr txBox="1"/>
          <p:nvPr/>
        </p:nvSpPr>
        <p:spPr>
          <a:xfrm>
            <a:off x="4102100" y="2287587"/>
            <a:ext cx="2697162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AR" sz="1600" dirty="0">
                <a:solidFill>
                  <a:schemeClr val="tx1"/>
                </a:solidFill>
                <a:latin typeface="+mn-lt"/>
              </a:rPr>
              <a:t>Análisis de Competencia</a:t>
            </a:r>
          </a:p>
        </p:txBody>
      </p:sp>
      <p:sp>
        <p:nvSpPr>
          <p:cNvPr id="19" name="30 CuadroTexto">
            <a:extLst>
              <a:ext uri="{FF2B5EF4-FFF2-40B4-BE49-F238E27FC236}">
                <a16:creationId xmlns:a16="http://schemas.microsoft.com/office/drawing/2014/main" id="{19B2BD34-50C7-4B08-A647-13E49BF67D5A}"/>
              </a:ext>
            </a:extLst>
          </p:cNvPr>
          <p:cNvSpPr txBox="1"/>
          <p:nvPr/>
        </p:nvSpPr>
        <p:spPr>
          <a:xfrm>
            <a:off x="4141787" y="1927225"/>
            <a:ext cx="2476500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AR" sz="1600" dirty="0">
                <a:solidFill>
                  <a:schemeClr val="tx1"/>
                </a:solidFill>
                <a:latin typeface="+mn-lt"/>
              </a:rPr>
              <a:t>Propuesta Competitiva </a:t>
            </a:r>
          </a:p>
        </p:txBody>
      </p:sp>
      <p:sp>
        <p:nvSpPr>
          <p:cNvPr id="20" name="31 CuadroTexto">
            <a:extLst>
              <a:ext uri="{FF2B5EF4-FFF2-40B4-BE49-F238E27FC236}">
                <a16:creationId xmlns:a16="http://schemas.microsoft.com/office/drawing/2014/main" id="{8E50D9E9-493B-4A00-8862-C00CE7EDA9CE}"/>
              </a:ext>
            </a:extLst>
          </p:cNvPr>
          <p:cNvSpPr txBox="1"/>
          <p:nvPr/>
        </p:nvSpPr>
        <p:spPr>
          <a:xfrm>
            <a:off x="4511675" y="1576387"/>
            <a:ext cx="1725612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AR" sz="1600" dirty="0">
                <a:solidFill>
                  <a:schemeClr val="tx1"/>
                </a:solidFill>
                <a:latin typeface="+mn-lt"/>
              </a:rPr>
              <a:t>Plan Comercial</a:t>
            </a:r>
          </a:p>
        </p:txBody>
      </p:sp>
      <p:sp>
        <p:nvSpPr>
          <p:cNvPr id="21" name="17 CuadroTexto">
            <a:extLst>
              <a:ext uri="{FF2B5EF4-FFF2-40B4-BE49-F238E27FC236}">
                <a16:creationId xmlns:a16="http://schemas.microsoft.com/office/drawing/2014/main" id="{324CDC6C-251E-4278-B86A-04FE7C7E03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276225"/>
            <a:ext cx="4098925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s-AR"/>
            </a:defPPr>
            <a:lvl1pPr marL="12700">
              <a:lnSpc>
                <a:spcPct val="100000"/>
              </a:lnSpc>
              <a:defRPr sz="3200" b="1" i="0" spc="-5">
                <a:solidFill>
                  <a:srgbClr val="00AEEF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s-AR" altLang="es-AR" dirty="0"/>
              <a:t>Exportar = Innovar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692806" y="7098074"/>
            <a:ext cx="6482693" cy="247504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600" b="0" spc="-40" dirty="0">
                <a:solidFill>
                  <a:srgbClr val="FFFFFF"/>
                </a:solidFill>
                <a:latin typeface="Clan-News"/>
                <a:cs typeface="Clan-News"/>
              </a:rPr>
              <a:t>Municipalidad </a:t>
            </a:r>
            <a:r>
              <a:rPr sz="1600" b="0" spc="-15" dirty="0">
                <a:solidFill>
                  <a:srgbClr val="FFFFFF"/>
                </a:solidFill>
                <a:latin typeface="Clan-News"/>
                <a:cs typeface="Clan-News"/>
              </a:rPr>
              <a:t>de San </a:t>
            </a:r>
            <a:r>
              <a:rPr sz="1600" b="0" spc="-30" dirty="0">
                <a:solidFill>
                  <a:srgbClr val="FFFFFF"/>
                </a:solidFill>
                <a:latin typeface="Clan-News"/>
                <a:cs typeface="Clan-News"/>
              </a:rPr>
              <a:t>Martín </a:t>
            </a:r>
            <a:r>
              <a:rPr sz="1600" b="0" dirty="0">
                <a:solidFill>
                  <a:srgbClr val="FFFFFF"/>
                </a:solidFill>
                <a:latin typeface="Clan-News"/>
                <a:cs typeface="Clan-News"/>
              </a:rPr>
              <a:t>| </a:t>
            </a:r>
            <a:r>
              <a:rPr sz="1600" spc="-10" dirty="0"/>
              <a:t>Producción </a:t>
            </a:r>
            <a:r>
              <a:rPr sz="1600" dirty="0"/>
              <a:t>y </a:t>
            </a:r>
            <a:r>
              <a:rPr sz="1600" spc="-5" dirty="0"/>
              <a:t>Desarrollo</a:t>
            </a:r>
            <a:r>
              <a:rPr sz="1600" spc="-140" dirty="0"/>
              <a:t> </a:t>
            </a:r>
            <a:r>
              <a:rPr sz="1600" spc="-5" dirty="0"/>
              <a:t>Económico</a:t>
            </a:r>
          </a:p>
        </p:txBody>
      </p:sp>
      <p:graphicFrame>
        <p:nvGraphicFramePr>
          <p:cNvPr id="15" name="Objeto 3">
            <a:extLst>
              <a:ext uri="{FF2B5EF4-FFF2-40B4-BE49-F238E27FC236}">
                <a16:creationId xmlns:a16="http://schemas.microsoft.com/office/drawing/2014/main" id="{502C542D-7827-4B81-8F67-5663E2FCF1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9229938"/>
              </p:ext>
            </p:extLst>
          </p:nvPr>
        </p:nvGraphicFramePr>
        <p:xfrm>
          <a:off x="165100" y="808037"/>
          <a:ext cx="5143910" cy="48394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Worksheet" r:id="rId3" imgW="5010049" imgH="4714703" progId="Excel.Sheet.12">
                  <p:link updateAutomatic="1"/>
                </p:oleObj>
              </mc:Choice>
              <mc:Fallback>
                <p:oleObj name="Worksheet" r:id="rId3" imgW="5010049" imgH="4714703" progId="Excel.Sheet.12">
                  <p:link updateAutomatic="1"/>
                  <p:pic>
                    <p:nvPicPr>
                      <p:cNvPr id="14341" name="Objeto 3">
                        <a:extLst>
                          <a:ext uri="{FF2B5EF4-FFF2-40B4-BE49-F238E27FC236}">
                            <a16:creationId xmlns:a16="http://schemas.microsoft.com/office/drawing/2014/main" id="{D58DB798-047E-474C-A65B-C557CF2E39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" y="808037"/>
                        <a:ext cx="5143910" cy="48394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to 4">
            <a:extLst>
              <a:ext uri="{FF2B5EF4-FFF2-40B4-BE49-F238E27FC236}">
                <a16:creationId xmlns:a16="http://schemas.microsoft.com/office/drawing/2014/main" id="{78396B41-B8F4-4627-80B4-5435889F80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9922743"/>
              </p:ext>
            </p:extLst>
          </p:nvPr>
        </p:nvGraphicFramePr>
        <p:xfrm>
          <a:off x="5462588" y="809625"/>
          <a:ext cx="5141912" cy="48394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Worksheet" r:id="rId5" imgW="5010049" imgH="4714703" progId="Excel.Sheet.12">
                  <p:link updateAutomatic="1"/>
                </p:oleObj>
              </mc:Choice>
              <mc:Fallback>
                <p:oleObj name="Worksheet" r:id="rId5" imgW="5010049" imgH="4714703" progId="Excel.Sheet.12">
                  <p:link updateAutomatic="1"/>
                  <p:pic>
                    <p:nvPicPr>
                      <p:cNvPr id="14342" name="Objeto 4">
                        <a:extLst>
                          <a:ext uri="{FF2B5EF4-FFF2-40B4-BE49-F238E27FC236}">
                            <a16:creationId xmlns:a16="http://schemas.microsoft.com/office/drawing/2014/main" id="{1C378463-5084-4B10-92E9-97048E7F04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2588" y="809625"/>
                        <a:ext cx="5141912" cy="48394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17 CuadroTexto">
            <a:extLst>
              <a:ext uri="{FF2B5EF4-FFF2-40B4-BE49-F238E27FC236}">
                <a16:creationId xmlns:a16="http://schemas.microsoft.com/office/drawing/2014/main" id="{04431582-1A62-4100-8672-BF05204BD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80975"/>
            <a:ext cx="4098925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s-AR"/>
            </a:defPPr>
            <a:lvl1pPr marL="12700">
              <a:lnSpc>
                <a:spcPct val="100000"/>
              </a:lnSpc>
              <a:defRPr sz="3200" b="1" i="0" spc="-5">
                <a:solidFill>
                  <a:srgbClr val="00AEEF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s-AR" altLang="es-AR" dirty="0"/>
              <a:t>Empresas Asistidas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692806" y="7098074"/>
            <a:ext cx="7092294" cy="247504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600" b="0" spc="-40" dirty="0">
                <a:solidFill>
                  <a:srgbClr val="FFFFFF"/>
                </a:solidFill>
                <a:latin typeface="Clan-News"/>
                <a:cs typeface="Clan-News"/>
              </a:rPr>
              <a:t>Municipalidad </a:t>
            </a:r>
            <a:r>
              <a:rPr sz="1600" b="0" spc="-15" dirty="0">
                <a:solidFill>
                  <a:srgbClr val="FFFFFF"/>
                </a:solidFill>
                <a:latin typeface="Clan-News"/>
                <a:cs typeface="Clan-News"/>
              </a:rPr>
              <a:t>de San </a:t>
            </a:r>
            <a:r>
              <a:rPr sz="1600" b="0" spc="-30" dirty="0">
                <a:solidFill>
                  <a:srgbClr val="FFFFFF"/>
                </a:solidFill>
                <a:latin typeface="Clan-News"/>
                <a:cs typeface="Clan-News"/>
              </a:rPr>
              <a:t>Martín </a:t>
            </a:r>
            <a:r>
              <a:rPr sz="1600" b="0" dirty="0">
                <a:solidFill>
                  <a:srgbClr val="FFFFFF"/>
                </a:solidFill>
                <a:latin typeface="Clan-News"/>
                <a:cs typeface="Clan-News"/>
              </a:rPr>
              <a:t>| </a:t>
            </a:r>
            <a:r>
              <a:rPr sz="1600" spc="-10" dirty="0"/>
              <a:t>Producción </a:t>
            </a:r>
            <a:r>
              <a:rPr sz="1600" dirty="0"/>
              <a:t>y </a:t>
            </a:r>
            <a:r>
              <a:rPr sz="1600" spc="-5" dirty="0"/>
              <a:t>Desarrollo</a:t>
            </a:r>
            <a:r>
              <a:rPr sz="1600" spc="-140" dirty="0"/>
              <a:t> </a:t>
            </a:r>
            <a:r>
              <a:rPr sz="1600" spc="-5" dirty="0"/>
              <a:t>Económico</a:t>
            </a:r>
          </a:p>
        </p:txBody>
      </p:sp>
      <p:sp>
        <p:nvSpPr>
          <p:cNvPr id="1039" name="AutoShape 15" descr="Resultado de imagen para fundaciÃ³n argentina de nanotecnologÃ­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 dirty="0"/>
          </a:p>
        </p:txBody>
      </p:sp>
      <p:sp>
        <p:nvSpPr>
          <p:cNvPr id="1041" name="AutoShape 17" descr="Resultado de imagen para fundaciÃ³n argentina de nanotecnologÃ­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 dirty="0"/>
          </a:p>
        </p:txBody>
      </p:sp>
      <p:sp>
        <p:nvSpPr>
          <p:cNvPr id="22" name="CuadroTexto 7">
            <a:extLst>
              <a:ext uri="{FF2B5EF4-FFF2-40B4-BE49-F238E27FC236}">
                <a16:creationId xmlns:a16="http://schemas.microsoft.com/office/drawing/2014/main" id="{4222AF9F-14FE-4A07-B0AD-2C7D31B6C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350" y="1074737"/>
            <a:ext cx="5505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1pPr>
            <a:lvl2pPr marL="7429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2pPr>
            <a:lvl3pPr marL="11430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3pPr>
            <a:lvl4pPr marL="16002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4pPr>
            <a:lvl5pPr marL="20574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9pPr>
          </a:lstStyle>
          <a:p>
            <a:r>
              <a:rPr lang="es-AR" altLang="es-AR" sz="1600" dirty="0">
                <a:solidFill>
                  <a:schemeClr val="tx1"/>
                </a:solidFill>
              </a:rPr>
              <a:t>Ventajas de la Plataforma?</a:t>
            </a:r>
          </a:p>
        </p:txBody>
      </p:sp>
      <p:sp>
        <p:nvSpPr>
          <p:cNvPr id="23" name="CuadroTexto 7">
            <a:extLst>
              <a:ext uri="{FF2B5EF4-FFF2-40B4-BE49-F238E27FC236}">
                <a16:creationId xmlns:a16="http://schemas.microsoft.com/office/drawing/2014/main" id="{C013ED6E-E02B-408B-9A19-6909B4A7F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1601787"/>
            <a:ext cx="82311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1pPr>
            <a:lvl2pPr marL="7429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2pPr>
            <a:lvl3pPr marL="11430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3pPr>
            <a:lvl4pPr marL="16002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4pPr>
            <a:lvl5pPr marL="20574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AR" altLang="es-AR" sz="1800" b="0" dirty="0">
                <a:solidFill>
                  <a:schemeClr val="tx1"/>
                </a:solidFill>
              </a:rPr>
              <a:t>Trabajo Integral, buscando eficientizar la inversión</a:t>
            </a:r>
          </a:p>
        </p:txBody>
      </p:sp>
      <p:sp>
        <p:nvSpPr>
          <p:cNvPr id="24" name="CuadroTexto 7">
            <a:extLst>
              <a:ext uri="{FF2B5EF4-FFF2-40B4-BE49-F238E27FC236}">
                <a16:creationId xmlns:a16="http://schemas.microsoft.com/office/drawing/2014/main" id="{262EB547-DB2F-4C6F-9395-1387AB0E40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4367212"/>
            <a:ext cx="8231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1pPr>
            <a:lvl2pPr marL="7429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2pPr>
            <a:lvl3pPr marL="11430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3pPr>
            <a:lvl4pPr marL="16002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4pPr>
            <a:lvl5pPr marL="20574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AR" altLang="es-AR" sz="1800" b="0" dirty="0">
                <a:solidFill>
                  <a:schemeClr val="tx1"/>
                </a:solidFill>
              </a:rPr>
              <a:t>Objetivos comerciales continuos – Proyección de largo plazo</a:t>
            </a:r>
          </a:p>
        </p:txBody>
      </p:sp>
      <p:sp>
        <p:nvSpPr>
          <p:cNvPr id="25" name="CuadroTexto 7">
            <a:extLst>
              <a:ext uri="{FF2B5EF4-FFF2-40B4-BE49-F238E27FC236}">
                <a16:creationId xmlns:a16="http://schemas.microsoft.com/office/drawing/2014/main" id="{B91AFC16-35F8-46E8-9D17-834991E63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1788" y="3709987"/>
            <a:ext cx="82311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1pPr>
            <a:lvl2pPr marL="7429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2pPr>
            <a:lvl3pPr marL="11430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3pPr>
            <a:lvl4pPr marL="16002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4pPr>
            <a:lvl5pPr marL="20574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AR" altLang="es-AR" sz="1800" b="0" dirty="0">
                <a:solidFill>
                  <a:schemeClr val="tx1"/>
                </a:solidFill>
              </a:rPr>
              <a:t>Menor costo operativo a partir de un modelo asociativo</a:t>
            </a:r>
          </a:p>
        </p:txBody>
      </p:sp>
      <p:sp>
        <p:nvSpPr>
          <p:cNvPr id="26" name="CuadroTexto 7">
            <a:extLst>
              <a:ext uri="{FF2B5EF4-FFF2-40B4-BE49-F238E27FC236}">
                <a16:creationId xmlns:a16="http://schemas.microsoft.com/office/drawing/2014/main" id="{328439CD-8A35-42EA-9C19-F79DAC872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5913" y="2309812"/>
            <a:ext cx="82311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1pPr>
            <a:lvl2pPr marL="7429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2pPr>
            <a:lvl3pPr marL="11430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3pPr>
            <a:lvl4pPr marL="16002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4pPr>
            <a:lvl5pPr marL="20574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AR" altLang="es-AR" sz="1800" b="0" dirty="0">
                <a:solidFill>
                  <a:schemeClr val="tx1"/>
                </a:solidFill>
              </a:rPr>
              <a:t>Entendimiento de las posibilidades y estrategias antes de accionar</a:t>
            </a:r>
          </a:p>
        </p:txBody>
      </p:sp>
      <p:sp>
        <p:nvSpPr>
          <p:cNvPr id="27" name="CuadroTexto 7">
            <a:extLst>
              <a:ext uri="{FF2B5EF4-FFF2-40B4-BE49-F238E27FC236}">
                <a16:creationId xmlns:a16="http://schemas.microsoft.com/office/drawing/2014/main" id="{26BA24CE-7D4C-4C2C-A64A-5A4644272F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5087937"/>
            <a:ext cx="8231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1pPr>
            <a:lvl2pPr marL="7429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2pPr>
            <a:lvl3pPr marL="11430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3pPr>
            <a:lvl4pPr marL="16002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4pPr>
            <a:lvl5pPr marL="20574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AR" altLang="es-AR" sz="1800" b="0" dirty="0">
                <a:solidFill>
                  <a:schemeClr val="tx1"/>
                </a:solidFill>
              </a:rPr>
              <a:t>Replicabilidad del modelo en cualquier otro mercado</a:t>
            </a:r>
          </a:p>
        </p:txBody>
      </p:sp>
      <p:sp>
        <p:nvSpPr>
          <p:cNvPr id="28" name="CuadroTexto 7">
            <a:extLst>
              <a:ext uri="{FF2B5EF4-FFF2-40B4-BE49-F238E27FC236}">
                <a16:creationId xmlns:a16="http://schemas.microsoft.com/office/drawing/2014/main" id="{E1235B76-0EDE-4D94-87E6-AF10BF46E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025" y="3009900"/>
            <a:ext cx="8626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1pPr>
            <a:lvl2pPr marL="742950" indent="-28575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2pPr>
            <a:lvl3pPr marL="11430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3pPr>
            <a:lvl4pPr marL="16002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4pPr>
            <a:lvl5pPr marL="2057400" indent="-228600"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accent1"/>
                </a:solidFill>
                <a:latin typeface="Tahoma" panose="020B060403050404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AR" altLang="es-AR" sz="1800" b="0" dirty="0">
                <a:solidFill>
                  <a:schemeClr val="tx1"/>
                </a:solidFill>
              </a:rPr>
              <a:t>Capacitación practica con producto especifico en mercado especifico</a:t>
            </a:r>
          </a:p>
        </p:txBody>
      </p:sp>
      <p:sp>
        <p:nvSpPr>
          <p:cNvPr id="29" name="17 CuadroTexto">
            <a:extLst>
              <a:ext uri="{FF2B5EF4-FFF2-40B4-BE49-F238E27FC236}">
                <a16:creationId xmlns:a16="http://schemas.microsoft.com/office/drawing/2014/main" id="{AF10ED29-1896-478F-A8EF-556EA5A1AF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276225"/>
            <a:ext cx="8958262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s-AR"/>
            </a:defPPr>
            <a:lvl1pPr marL="12700">
              <a:lnSpc>
                <a:spcPct val="100000"/>
              </a:lnSpc>
              <a:defRPr sz="3200" b="1" i="0" spc="-5">
                <a:solidFill>
                  <a:srgbClr val="00AEEF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s-AR" altLang="es-AR" dirty="0"/>
              <a:t>Conclusiones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2465" y="1598322"/>
            <a:ext cx="5227320" cy="6591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626360" algn="l"/>
              </a:tabLst>
            </a:pPr>
            <a:r>
              <a:rPr spc="-65" dirty="0"/>
              <a:t>¡MUCHAS	</a:t>
            </a:r>
            <a:r>
              <a:rPr spc="-55" dirty="0"/>
              <a:t>GRACIAS!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469900" y="7058025"/>
            <a:ext cx="7016093" cy="247504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600" b="0" spc="-40" dirty="0">
                <a:solidFill>
                  <a:srgbClr val="FFFFFF"/>
                </a:solidFill>
                <a:latin typeface="Clan-News"/>
                <a:cs typeface="Clan-News"/>
              </a:rPr>
              <a:t>Municipalidad </a:t>
            </a:r>
            <a:r>
              <a:rPr sz="1600" b="0" spc="-15" dirty="0">
                <a:solidFill>
                  <a:srgbClr val="FFFFFF"/>
                </a:solidFill>
                <a:latin typeface="Clan-News"/>
                <a:cs typeface="Clan-News"/>
              </a:rPr>
              <a:t>de San </a:t>
            </a:r>
            <a:r>
              <a:rPr sz="1600" b="0" spc="-30" dirty="0">
                <a:solidFill>
                  <a:srgbClr val="FFFFFF"/>
                </a:solidFill>
                <a:latin typeface="Clan-News"/>
                <a:cs typeface="Clan-News"/>
              </a:rPr>
              <a:t>Martín </a:t>
            </a:r>
            <a:r>
              <a:rPr sz="1600" b="0" dirty="0">
                <a:solidFill>
                  <a:srgbClr val="FFFFFF"/>
                </a:solidFill>
                <a:latin typeface="Clan-News"/>
                <a:cs typeface="Clan-News"/>
              </a:rPr>
              <a:t>| </a:t>
            </a:r>
            <a:r>
              <a:rPr sz="1600" spc="-10" dirty="0"/>
              <a:t>Producción </a:t>
            </a:r>
            <a:r>
              <a:rPr sz="1600" dirty="0"/>
              <a:t>y </a:t>
            </a:r>
            <a:r>
              <a:rPr sz="1600" spc="-5" dirty="0"/>
              <a:t>Desarrollo</a:t>
            </a:r>
            <a:r>
              <a:rPr sz="1600" spc="-140" dirty="0"/>
              <a:t> </a:t>
            </a:r>
            <a:r>
              <a:rPr sz="1600" spc="-5" dirty="0"/>
              <a:t>Económico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47593" y="2885893"/>
            <a:ext cx="5397500" cy="2070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70485" algn="ctr">
              <a:lnSpc>
                <a:spcPct val="124000"/>
              </a:lnSpc>
            </a:pPr>
            <a:r>
              <a:rPr sz="1950" b="1" spc="-5" dirty="0">
                <a:solidFill>
                  <a:srgbClr val="333132"/>
                </a:solidFill>
                <a:latin typeface="Arial"/>
                <a:cs typeface="Arial"/>
              </a:rPr>
              <a:t>MUNICIPALIDAD </a:t>
            </a:r>
            <a:r>
              <a:rPr sz="1950" b="1" spc="15" dirty="0">
                <a:solidFill>
                  <a:srgbClr val="333132"/>
                </a:solidFill>
                <a:latin typeface="Arial"/>
                <a:cs typeface="Arial"/>
              </a:rPr>
              <a:t>DE </a:t>
            </a:r>
            <a:r>
              <a:rPr sz="1950" b="1" spc="5" dirty="0">
                <a:solidFill>
                  <a:srgbClr val="333132"/>
                </a:solidFill>
                <a:latin typeface="Arial"/>
                <a:cs typeface="Arial"/>
              </a:rPr>
              <a:t>SAN </a:t>
            </a:r>
            <a:r>
              <a:rPr sz="1950" b="1" spc="10" dirty="0">
                <a:solidFill>
                  <a:srgbClr val="333132"/>
                </a:solidFill>
                <a:latin typeface="Arial"/>
                <a:cs typeface="Arial"/>
              </a:rPr>
              <a:t>MARTÍN  </a:t>
            </a:r>
            <a:r>
              <a:rPr sz="1950" b="1" dirty="0">
                <a:solidFill>
                  <a:srgbClr val="333132"/>
                </a:solidFill>
                <a:latin typeface="Arial"/>
                <a:cs typeface="Arial"/>
              </a:rPr>
              <a:t>PRODUCCIÓN </a:t>
            </a:r>
            <a:r>
              <a:rPr sz="1950" b="1" spc="15" dirty="0">
                <a:solidFill>
                  <a:srgbClr val="333132"/>
                </a:solidFill>
                <a:latin typeface="Arial"/>
                <a:cs typeface="Arial"/>
              </a:rPr>
              <a:t>Y </a:t>
            </a:r>
            <a:r>
              <a:rPr sz="1950" b="1" spc="-5" dirty="0">
                <a:solidFill>
                  <a:srgbClr val="333132"/>
                </a:solidFill>
                <a:latin typeface="Arial"/>
                <a:cs typeface="Arial"/>
              </a:rPr>
              <a:t>DESARROLLO</a:t>
            </a:r>
            <a:r>
              <a:rPr sz="1950" b="1" spc="-35" dirty="0">
                <a:solidFill>
                  <a:srgbClr val="333132"/>
                </a:solidFill>
                <a:latin typeface="Arial"/>
                <a:cs typeface="Arial"/>
              </a:rPr>
              <a:t> </a:t>
            </a:r>
            <a:r>
              <a:rPr sz="1950" b="1" spc="5" dirty="0">
                <a:solidFill>
                  <a:srgbClr val="333132"/>
                </a:solidFill>
                <a:latin typeface="Arial"/>
                <a:cs typeface="Arial"/>
              </a:rPr>
              <a:t>ECONÓMICO</a:t>
            </a:r>
            <a:endParaRPr sz="19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450" dirty="0">
              <a:latin typeface="Times New Roman"/>
              <a:cs typeface="Times New Roman"/>
            </a:endParaRPr>
          </a:p>
          <a:p>
            <a:pPr marL="1296035" marR="1288415" algn="ctr">
              <a:lnSpc>
                <a:spcPct val="115700"/>
              </a:lnSpc>
            </a:pPr>
            <a:r>
              <a:rPr sz="1800" spc="-15" dirty="0">
                <a:solidFill>
                  <a:srgbClr val="333132"/>
                </a:solidFill>
                <a:latin typeface="Arial"/>
                <a:cs typeface="Arial"/>
              </a:rPr>
              <a:t>Belgrano </a:t>
            </a:r>
            <a:r>
              <a:rPr sz="1800" spc="-80" dirty="0">
                <a:solidFill>
                  <a:srgbClr val="333132"/>
                </a:solidFill>
                <a:latin typeface="Arial"/>
                <a:cs typeface="Arial"/>
              </a:rPr>
              <a:t>3747 </a:t>
            </a:r>
            <a:r>
              <a:rPr sz="1800" dirty="0">
                <a:solidFill>
                  <a:srgbClr val="333132"/>
                </a:solidFill>
                <a:latin typeface="Arial"/>
                <a:cs typeface="Arial"/>
              </a:rPr>
              <a:t>– </a:t>
            </a:r>
            <a:r>
              <a:rPr sz="1800" spc="-15" dirty="0">
                <a:solidFill>
                  <a:srgbClr val="333132"/>
                </a:solidFill>
                <a:latin typeface="Arial"/>
                <a:cs typeface="Arial"/>
              </a:rPr>
              <a:t>San </a:t>
            </a:r>
            <a:r>
              <a:rPr sz="1800" spc="-10" dirty="0">
                <a:solidFill>
                  <a:srgbClr val="333132"/>
                </a:solidFill>
                <a:latin typeface="Arial"/>
                <a:cs typeface="Arial"/>
              </a:rPr>
              <a:t>Martín  </a:t>
            </a:r>
            <a:r>
              <a:rPr sz="1800" spc="-65" dirty="0">
                <a:solidFill>
                  <a:srgbClr val="333132"/>
                </a:solidFill>
                <a:latin typeface="Arial"/>
                <a:cs typeface="Arial"/>
              </a:rPr>
              <a:t>Tel </a:t>
            </a:r>
            <a:r>
              <a:rPr sz="1800" spc="-95" dirty="0">
                <a:solidFill>
                  <a:srgbClr val="333132"/>
                </a:solidFill>
                <a:latin typeface="Arial"/>
                <a:cs typeface="Arial"/>
              </a:rPr>
              <a:t>11</a:t>
            </a:r>
            <a:r>
              <a:rPr sz="1800" spc="10" dirty="0">
                <a:solidFill>
                  <a:srgbClr val="333132"/>
                </a:solidFill>
                <a:latin typeface="Arial"/>
                <a:cs typeface="Arial"/>
              </a:rPr>
              <a:t> </a:t>
            </a:r>
            <a:r>
              <a:rPr sz="1800" spc="5" dirty="0">
                <a:solidFill>
                  <a:srgbClr val="333132"/>
                </a:solidFill>
                <a:latin typeface="Arial"/>
                <a:cs typeface="Arial"/>
              </a:rPr>
              <a:t>4830-0689/0796</a:t>
            </a:r>
            <a:endParaRPr sz="18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40"/>
              </a:spcBef>
            </a:pPr>
            <a:r>
              <a:rPr sz="1800" spc="-20" dirty="0">
                <a:solidFill>
                  <a:srgbClr val="333132"/>
                </a:solidFill>
                <a:latin typeface="Arial"/>
                <a:cs typeface="Arial"/>
                <a:hlinkClick r:id="rId2"/>
              </a:rPr>
              <a:t>produccion@sanmartin.gov.ar</a:t>
            </a:r>
            <a:endParaRPr sz="1800" dirty="0">
              <a:latin typeface="Arial"/>
              <a:cs typeface="Arial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300" y="4772025"/>
            <a:ext cx="3157537" cy="1931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33132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422</Words>
  <Application>Microsoft Office PowerPoint</Application>
  <PresentationFormat>Personalizado</PresentationFormat>
  <Paragraphs>83</Paragraphs>
  <Slides>9</Slides>
  <Notes>2</Notes>
  <HiddenSlides>0</HiddenSlides>
  <MMClips>0</MMClips>
  <ScaleCrop>false</ScaleCrop>
  <HeadingPairs>
    <vt:vector size="8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Vínculos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22" baseType="lpstr">
      <vt:lpstr>Abadi</vt:lpstr>
      <vt:lpstr>Arial</vt:lpstr>
      <vt:lpstr>Calibri</vt:lpstr>
      <vt:lpstr>Clan-Black</vt:lpstr>
      <vt:lpstr>Clan-News</vt:lpstr>
      <vt:lpstr>Tahoma</vt:lpstr>
      <vt:lpstr>Times New Roman</vt:lpstr>
      <vt:lpstr>Verdana</vt:lpstr>
      <vt:lpstr>Wingdings</vt:lpstr>
      <vt:lpstr>峀풸,鸚岋</vt:lpstr>
      <vt:lpstr>Office Theme</vt:lpstr>
      <vt:lpstr>C:\Users\jdelo\Documents\Asociarse\Bolivia\Empresas\Empresas.xlsx!Listado Inscriptos (3)!F3C2:F21C3</vt:lpstr>
      <vt:lpstr>C:\Users\jdelo\Documents\Asociarse\Bolivia\Empresas\Empresas.xlsx!Listado Inscriptos (3)!F22C2:F40C3</vt:lpstr>
      <vt:lpstr>Presentación de PowerPoint</vt:lpstr>
      <vt:lpstr>Presentación de PowerPoint</vt:lpstr>
      <vt:lpstr>Mercado Objetivo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¡MUCHAS GRACIAS!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MUESTRA_PresentacionExperienciaDeGestion</dc:title>
  <dc:creator>Laura Lucia Tuero</dc:creator>
  <cp:lastModifiedBy>Jose De Lorenzis</cp:lastModifiedBy>
  <cp:revision>70</cp:revision>
  <dcterms:created xsi:type="dcterms:W3CDTF">2019-08-09T11:25:38Z</dcterms:created>
  <dcterms:modified xsi:type="dcterms:W3CDTF">2019-10-28T10:56:13Z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2018-10-09T00:00:00Z</vt:filetime>
  </property>
  <property fmtid="{D5CDD505-2E9C-101B-9397-08002B2CF9AE}" pid="3" name="Creator">
    <vt:lpwstr>Adobe Illustrator CC 22.0 (Macintosh)</vt:lpwstr>
  </property>
  <property fmtid="{D5CDD505-2E9C-101B-9397-08002B2CF9AE}" pid="4" name="LastSaved">
    <vt:filetime>2019-08-09T00:00:00Z</vt:filetime>
  </property>
</Properties>
</file>